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7"/>
  </p:notesMasterIdLst>
  <p:sldIdLst>
    <p:sldId id="268" r:id="rId2"/>
    <p:sldId id="269" r:id="rId3"/>
    <p:sldId id="271" r:id="rId4"/>
    <p:sldId id="272" r:id="rId5"/>
    <p:sldId id="273" r:id="rId6"/>
    <p:sldId id="287" r:id="rId7"/>
    <p:sldId id="257" r:id="rId8"/>
    <p:sldId id="285" r:id="rId9"/>
    <p:sldId id="286" r:id="rId10"/>
    <p:sldId id="258" r:id="rId11"/>
    <p:sldId id="259" r:id="rId12"/>
    <p:sldId id="288" r:id="rId13"/>
    <p:sldId id="290" r:id="rId14"/>
    <p:sldId id="291" r:id="rId15"/>
    <p:sldId id="289" r:id="rId16"/>
    <p:sldId id="275" r:id="rId17"/>
    <p:sldId id="276" r:id="rId18"/>
    <p:sldId id="280" r:id="rId19"/>
    <p:sldId id="281" r:id="rId20"/>
    <p:sldId id="282" r:id="rId21"/>
    <p:sldId id="283" r:id="rId22"/>
    <p:sldId id="256" r:id="rId23"/>
    <p:sldId id="284" r:id="rId24"/>
    <p:sldId id="292" r:id="rId25"/>
    <p:sldId id="293" r:id="rId26"/>
  </p:sldIdLst>
  <p:sldSz cx="14630400" cy="8229600"/>
  <p:notesSz cx="8229600" cy="14630400"/>
  <p:embeddedFontLst>
    <p:embeddedFont>
      <p:font typeface="Sora Light" panose="020B0604020202020204" charset="0"/>
      <p:regular r:id="rId28"/>
    </p:embeddedFont>
    <p:embeddedFont>
      <p:font typeface="Sora Semi Bold"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0" d="100"/>
          <a:sy n="70" d="100"/>
        </p:scale>
        <p:origin x="60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5106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79F9B-662A-FB4A-8BFB-79FF2A5F56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66346E-FCF2-A896-17CE-9682BF9BD6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AB4918-CE5A-D2C0-8944-C990D3D5B45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448417E-FC81-1A8C-F993-783B16AA6D56}"/>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1655984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97D4E-86BA-C679-D0CE-204C50D16F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21FB9B-D81F-283C-55C2-0A16715349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CC55CD-AC46-156A-017E-A027F2CB7A2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B36133-7491-8EE9-123B-2D74555368EF}"/>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580409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9DC03-BE7A-11DF-64DC-2A3F07C3CD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D44A0C-744C-F100-01D1-A3CC0FB407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A026A7-2AE2-49EF-E367-801C2AD0A4B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3615DBD-3ED3-3A4E-3F77-9E7678CD2B4D}"/>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757642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01CEA1-AF04-0EBA-2C33-C82FD91847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3C9EA3-FA85-619E-906A-5DD8CECE6E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34045C-C52E-F2D5-F58C-F36502BD124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3E4D97-7C37-0CEB-C65D-B74197EAF21E}"/>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771611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DE52A-C6C0-B181-A197-14EE3E85B7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313B45-4DB2-F982-13A9-4C55E93E1B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6BACF9-A331-8340-0E53-B9377E9F6C7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C5994FD-ED5A-5A91-4F8E-C2CD784889D5}"/>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262176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EC531-E551-CD5F-7958-E93B846563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E236B3-B561-36E6-1102-3931D25F28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4B32A7-CA8E-5F83-E2FD-B33678D2178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809FF5-1E32-754E-F3C8-004FBF1917BD}"/>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2130034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0C5BF-10B4-603A-854D-0E73589DF9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DA5A64-0AEB-A6EF-D637-B38142463F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8C246B-8BF5-94A9-E70A-95A9F8393C2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B6D0ED0-D9D4-293B-A2A6-A67F9E5B956E}"/>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35169423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67031-D8C0-AA94-C3E4-CCD3E30D44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B65933-4D8B-8EDE-647C-4A3727272B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B53661-2362-9D26-9151-3016EDD123F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7FBF638-C981-6367-3A19-A582B4E3D8A2}"/>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2526097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CD486-AB90-F915-0747-B58E9AE1EA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3C4AD7-160B-5975-572D-CC4A187053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59A532-01D6-83B4-0764-73446DE7870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628679-7AD5-7EBC-1AA8-26E70283F79E}"/>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5976776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F2B1C-8C9E-2FB9-7EC7-8A3FCC98C8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9062B9-1F04-F027-DA66-EE336225CA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731226-94CA-C227-F492-DAA46BB20A0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C56B622-6375-6793-23C5-4A1C64F76D33}"/>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874557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C0E74-C975-37E2-7DB7-D5E28510D0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451B35-03D6-522B-8FD2-26F00F2A4F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EBB79C-E82D-88E3-1469-924D2D8788F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BE6D296-4666-A594-9A43-93C341D5688B}"/>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409188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
        <p:cNvGrpSpPr/>
        <p:nvPr/>
      </p:nvGrpSpPr>
      <p:grpSpPr>
        <a:xfrm>
          <a:off x="0" y="0"/>
          <a:ext cx="0" cy="0"/>
          <a:chOff x="0" y="0"/>
          <a:chExt cx="0" cy="0"/>
        </a:xfrm>
      </p:grpSpPr>
      <p:sp>
        <p:nvSpPr>
          <p:cNvPr id="21" name="Google Shape;21;p14"/>
          <p:cNvSpPr txBox="1">
            <a:spLocks noGrp="1"/>
          </p:cNvSpPr>
          <p:nvPr>
            <p:ph type="dt" idx="10"/>
          </p:nvPr>
        </p:nvSpPr>
        <p:spPr>
          <a:xfrm>
            <a:off x="1005840" y="7627621"/>
            <a:ext cx="3291840" cy="4381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
          <p:cNvSpPr txBox="1">
            <a:spLocks noGrp="1"/>
          </p:cNvSpPr>
          <p:nvPr>
            <p:ph type="ftr" idx="11"/>
          </p:nvPr>
        </p:nvSpPr>
        <p:spPr>
          <a:xfrm>
            <a:off x="4656406" y="7627621"/>
            <a:ext cx="5127674" cy="4381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
          <p:cNvSpPr txBox="1">
            <a:spLocks noGrp="1"/>
          </p:cNvSpPr>
          <p:nvPr>
            <p:ph type="sldNum" idx="12"/>
          </p:nvPr>
        </p:nvSpPr>
        <p:spPr>
          <a:xfrm>
            <a:off x="10332720" y="7627621"/>
            <a:ext cx="3291840"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10053834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34272750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jpeg"/><Relationship Id="rId7" Type="http://schemas.openxmlformats.org/officeDocument/2006/relationships/image" Target="../media/image25.sv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s>
</file>

<file path=ppt/slides/_rels/slide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dt" idx="10"/>
          </p:nvPr>
        </p:nvSpPr>
        <p:spPr>
          <a:xfrm>
            <a:off x="1005840" y="7627621"/>
            <a:ext cx="3291840" cy="438150"/>
          </a:xfrm>
          <a:prstGeom prst="rect">
            <a:avLst/>
          </a:prstGeom>
          <a:noFill/>
          <a:ln>
            <a:noFill/>
          </a:ln>
        </p:spPr>
        <p:txBody>
          <a:bodyPr spcFirstLastPara="1" wrap="square" lIns="109710" tIns="54840" rIns="109710" bIns="54840" anchor="ctr" anchorCtr="0">
            <a:noAutofit/>
          </a:bodyPr>
          <a:lstStyle/>
          <a:p>
            <a:r>
              <a:rPr lang="en-US" dirty="0"/>
              <a:t>11/30/25</a:t>
            </a:r>
          </a:p>
        </p:txBody>
      </p:sp>
      <p:sp>
        <p:nvSpPr>
          <p:cNvPr id="224" name="Google Shape;224;p12"/>
          <p:cNvSpPr txBox="1">
            <a:spLocks noGrp="1"/>
          </p:cNvSpPr>
          <p:nvPr>
            <p:ph type="ftr" idx="11"/>
          </p:nvPr>
        </p:nvSpPr>
        <p:spPr>
          <a:xfrm>
            <a:off x="4656406" y="7627621"/>
            <a:ext cx="5127674" cy="438150"/>
          </a:xfrm>
          <a:prstGeom prst="rect">
            <a:avLst/>
          </a:prstGeom>
          <a:noFill/>
          <a:ln>
            <a:noFill/>
          </a:ln>
        </p:spPr>
        <p:txBody>
          <a:bodyPr spcFirstLastPara="1" wrap="square" lIns="109710" tIns="54840" rIns="109710" bIns="54840" anchor="ctr" anchorCtr="0">
            <a:noAutofit/>
          </a:bodyPr>
          <a:lstStyle/>
          <a:p>
            <a:endParaRPr/>
          </a:p>
        </p:txBody>
      </p:sp>
      <p:sp>
        <p:nvSpPr>
          <p:cNvPr id="225" name="Google Shape;225;p12"/>
          <p:cNvSpPr txBox="1">
            <a:spLocks noGrp="1"/>
          </p:cNvSpPr>
          <p:nvPr>
            <p:ph type="sldNum" idx="12"/>
          </p:nvPr>
        </p:nvSpPr>
        <p:spPr>
          <a:xfrm>
            <a:off x="10332720" y="7627621"/>
            <a:ext cx="3291840" cy="438150"/>
          </a:xfrm>
          <a:prstGeom prst="rect">
            <a:avLst/>
          </a:prstGeom>
          <a:noFill/>
          <a:ln>
            <a:noFill/>
          </a:ln>
        </p:spPr>
        <p:txBody>
          <a:bodyPr spcFirstLastPara="1" wrap="square" lIns="109710" tIns="54840" rIns="109710" bIns="54840" anchor="ctr" anchorCtr="0">
            <a:noAutofit/>
          </a:bodyPr>
          <a:lstStyle/>
          <a:p>
            <a:fld id="{00000000-1234-1234-1234-123412341234}" type="slidenum">
              <a:rPr lang="en-US"/>
              <a:pPr/>
              <a:t>1</a:t>
            </a:fld>
            <a:endParaRPr/>
          </a:p>
        </p:txBody>
      </p:sp>
      <p:pic>
        <p:nvPicPr>
          <p:cNvPr id="2" name="Google Shape;110;p1">
            <a:extLst>
              <a:ext uri="{FF2B5EF4-FFF2-40B4-BE49-F238E27FC236}">
                <a16:creationId xmlns:a16="http://schemas.microsoft.com/office/drawing/2014/main" id="{58C33320-60ED-A251-AB49-C1349DCD930A}"/>
              </a:ext>
            </a:extLst>
          </p:cNvPr>
          <p:cNvPicPr preferRelativeResize="0"/>
          <p:nvPr/>
        </p:nvPicPr>
        <p:blipFill>
          <a:blip r:embed="rId3"/>
          <a:srcRect/>
          <a:stretch/>
        </p:blipFill>
        <p:spPr>
          <a:xfrm>
            <a:off x="10813132" y="7549349"/>
            <a:ext cx="1634700" cy="438150"/>
          </a:xfrm>
          <a:prstGeom prst="rect">
            <a:avLst/>
          </a:prstGeom>
          <a:noFill/>
          <a:ln>
            <a:noFill/>
          </a:ln>
        </p:spPr>
      </p:pic>
      <p:pic>
        <p:nvPicPr>
          <p:cNvPr id="7" name="Picture 6">
            <a:extLst>
              <a:ext uri="{FF2B5EF4-FFF2-40B4-BE49-F238E27FC236}">
                <a16:creationId xmlns:a16="http://schemas.microsoft.com/office/drawing/2014/main" id="{FE967971-E50F-CD54-13A6-2C08117814F5}"/>
              </a:ext>
            </a:extLst>
          </p:cNvPr>
          <p:cNvPicPr>
            <a:picLocks noChangeAspect="1"/>
          </p:cNvPicPr>
          <p:nvPr/>
        </p:nvPicPr>
        <p:blipFill>
          <a:blip r:embed="rId4"/>
          <a:stretch>
            <a:fillRect/>
          </a:stretch>
        </p:blipFill>
        <p:spPr>
          <a:xfrm>
            <a:off x="-134685" y="-124039"/>
            <a:ext cx="14995971" cy="848426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930F6D-D234-2029-C96E-D896858B4510}"/>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6CB7EBF9-3EE8-8E86-CFCE-4B449FDD2B2B}"/>
              </a:ext>
            </a:extLst>
          </p:cNvPr>
          <p:cNvPicPr>
            <a:picLocks noChangeAspect="1"/>
          </p:cNvPicPr>
          <p:nvPr/>
        </p:nvPicPr>
        <p:blipFill>
          <a:blip r:embed="rId3">
            <a:extLst>
              <a:ext uri="{28A0092B-C50C-407E-A947-70E740481C1C}">
                <a14:useLocalDpi xmlns:a14="http://schemas.microsoft.com/office/drawing/2010/main" val="0"/>
              </a:ext>
            </a:extLst>
          </a:blip>
          <a:srcRect t="13590" r="13358" b="8611"/>
          <a:stretch>
            <a:fillRect/>
          </a:stretch>
        </p:blipFill>
        <p:spPr>
          <a:xfrm>
            <a:off x="0" y="-75017"/>
            <a:ext cx="14630400" cy="8304617"/>
          </a:xfrm>
          <a:prstGeom prst="rect">
            <a:avLst/>
          </a:prstGeom>
          <a:effectLst>
            <a:outerShdw blurRad="50800" dist="38100" dir="2700000" algn="tl" rotWithShape="0">
              <a:prstClr val="black">
                <a:alpha val="40000"/>
              </a:prstClr>
            </a:outerShdw>
          </a:effectLst>
        </p:spPr>
      </p:pic>
      <p:sp>
        <p:nvSpPr>
          <p:cNvPr id="3" name="Text 1">
            <a:extLst>
              <a:ext uri="{FF2B5EF4-FFF2-40B4-BE49-F238E27FC236}">
                <a16:creationId xmlns:a16="http://schemas.microsoft.com/office/drawing/2014/main" id="{7A9C4D92-9505-64AD-96D6-5908D05AA572}"/>
              </a:ext>
            </a:extLst>
          </p:cNvPr>
          <p:cNvSpPr/>
          <p:nvPr/>
        </p:nvSpPr>
        <p:spPr>
          <a:xfrm>
            <a:off x="912887" y="1020396"/>
            <a:ext cx="13042106" cy="712708"/>
          </a:xfrm>
          <a:prstGeom prst="rect">
            <a:avLst/>
          </a:prstGeom>
          <a:noFill/>
          <a:ln/>
        </p:spPr>
        <p:txBody>
          <a:bodyPr wrap="none" lIns="0" tIns="0" rIns="0" bIns="0" rtlCol="0" anchor="t"/>
          <a:lstStyle/>
          <a:p>
            <a:pPr marL="0" indent="0" algn="l">
              <a:lnSpc>
                <a:spcPts val="5600"/>
              </a:lnSpc>
              <a:buNone/>
            </a:pPr>
            <a:endParaRPr lang="en-US" sz="4450" dirty="0"/>
          </a:p>
        </p:txBody>
      </p:sp>
      <p:sp>
        <p:nvSpPr>
          <p:cNvPr id="4" name="Shape 2">
            <a:extLst>
              <a:ext uri="{FF2B5EF4-FFF2-40B4-BE49-F238E27FC236}">
                <a16:creationId xmlns:a16="http://schemas.microsoft.com/office/drawing/2014/main" id="{B7138818-839C-5BC8-F175-D2E6AA839F76}"/>
              </a:ext>
            </a:extLst>
          </p:cNvPr>
          <p:cNvSpPr/>
          <p:nvPr/>
        </p:nvSpPr>
        <p:spPr>
          <a:xfrm>
            <a:off x="739912" y="1215937"/>
            <a:ext cx="4014623" cy="3312319"/>
          </a:xfrm>
          <a:prstGeom prst="roundRect">
            <a:avLst>
              <a:gd name="adj" fmla="val 4110"/>
            </a:avLst>
          </a:prstGeom>
          <a:solidFill>
            <a:srgbClr val="FFFFFF"/>
          </a:solidFill>
          <a:ln w="30480">
            <a:solidFill>
              <a:srgbClr val="DFB8BC"/>
            </a:solidFill>
            <a:prstDash val="solid"/>
          </a:ln>
          <a:effectLst>
            <a:outerShdw blurRad="50800" dist="38100" dir="2700000" algn="tl" rotWithShape="0">
              <a:prstClr val="black">
                <a:alpha val="40000"/>
              </a:prstClr>
            </a:outerShdw>
          </a:effectLst>
        </p:spPr>
        <p:txBody>
          <a:bodyPr/>
          <a:lstStyle/>
          <a:p>
            <a:endParaRPr lang="en-US"/>
          </a:p>
        </p:txBody>
      </p:sp>
      <p:sp>
        <p:nvSpPr>
          <p:cNvPr id="5" name="Shape 3">
            <a:extLst>
              <a:ext uri="{FF2B5EF4-FFF2-40B4-BE49-F238E27FC236}">
                <a16:creationId xmlns:a16="http://schemas.microsoft.com/office/drawing/2014/main" id="{BF6212C5-70C9-DCFC-C27C-5766D4B5BA9A}"/>
              </a:ext>
            </a:extLst>
          </p:cNvPr>
          <p:cNvSpPr/>
          <p:nvPr/>
        </p:nvSpPr>
        <p:spPr>
          <a:xfrm>
            <a:off x="709432" y="1215937"/>
            <a:ext cx="115799" cy="3312319"/>
          </a:xfrm>
          <a:prstGeom prst="roundRect">
            <a:avLst>
              <a:gd name="adj" fmla="val 74638"/>
            </a:avLst>
          </a:prstGeom>
          <a:solidFill>
            <a:srgbClr val="DA1B2E"/>
          </a:solidFill>
          <a:ln/>
        </p:spPr>
        <p:txBody>
          <a:bodyPr/>
          <a:lstStyle/>
          <a:p>
            <a:endParaRPr lang="en-US"/>
          </a:p>
        </p:txBody>
      </p:sp>
      <p:sp>
        <p:nvSpPr>
          <p:cNvPr id="6" name="Text 4">
            <a:extLst>
              <a:ext uri="{FF2B5EF4-FFF2-40B4-BE49-F238E27FC236}">
                <a16:creationId xmlns:a16="http://schemas.microsoft.com/office/drawing/2014/main" id="{19156CA3-26A4-2475-F5A2-09517B2F1A06}"/>
              </a:ext>
            </a:extLst>
          </p:cNvPr>
          <p:cNvSpPr/>
          <p:nvPr/>
        </p:nvSpPr>
        <p:spPr>
          <a:xfrm>
            <a:off x="1034577" y="1305398"/>
            <a:ext cx="4443413" cy="795755"/>
          </a:xfrm>
          <a:prstGeom prst="rect">
            <a:avLst/>
          </a:prstGeom>
          <a:noFill/>
          <a:ln/>
        </p:spPr>
        <p:txBody>
          <a:bodyPr wrap="none" lIns="0" tIns="0" rIns="0" bIns="0" rtlCol="0" anchor="t"/>
          <a:lstStyle/>
          <a:p>
            <a:pPr>
              <a:lnSpc>
                <a:spcPts val="3350"/>
              </a:lnSpc>
            </a:pPr>
            <a:r>
              <a:rPr lang="en-US" sz="2650" dirty="0">
                <a:solidFill>
                  <a:srgbClr val="3B3535"/>
                </a:solidFill>
                <a:ea typeface="Sora Semi Bold" pitchFamily="34" charset="-122"/>
                <a:cs typeface="Sora Semi Bold" pitchFamily="34" charset="-120"/>
              </a:rPr>
              <a:t>Checked for missing </a:t>
            </a:r>
          </a:p>
          <a:p>
            <a:pPr>
              <a:lnSpc>
                <a:spcPts val="3350"/>
              </a:lnSpc>
            </a:pPr>
            <a:r>
              <a:rPr lang="en-US" sz="2650" dirty="0">
                <a:solidFill>
                  <a:srgbClr val="3B3535"/>
                </a:solidFill>
                <a:ea typeface="Sora Semi Bold" pitchFamily="34" charset="-122"/>
                <a:cs typeface="Sora Semi Bold" pitchFamily="34" charset="-120"/>
              </a:rPr>
              <a:t>and duplicates</a:t>
            </a:r>
          </a:p>
        </p:txBody>
      </p:sp>
      <p:sp>
        <p:nvSpPr>
          <p:cNvPr id="7" name="Text 5">
            <a:extLst>
              <a:ext uri="{FF2B5EF4-FFF2-40B4-BE49-F238E27FC236}">
                <a16:creationId xmlns:a16="http://schemas.microsoft.com/office/drawing/2014/main" id="{4CA91535-3AEC-6EAE-79FB-AF27653D3C37}"/>
              </a:ext>
            </a:extLst>
          </p:cNvPr>
          <p:cNvSpPr/>
          <p:nvPr/>
        </p:nvSpPr>
        <p:spPr>
          <a:xfrm>
            <a:off x="1061055" y="2238145"/>
            <a:ext cx="3458471" cy="2258515"/>
          </a:xfrm>
          <a:prstGeom prst="rect">
            <a:avLst/>
          </a:prstGeom>
          <a:noFill/>
          <a:ln/>
        </p:spPr>
        <p:txBody>
          <a:bodyPr wrap="square" lIns="0" tIns="0" rIns="0" bIns="0" rtlCol="0" anchor="t"/>
          <a:lstStyle/>
          <a:p>
            <a:pPr>
              <a:lnSpc>
                <a:spcPts val="2700"/>
              </a:lnSpc>
            </a:pPr>
            <a:r>
              <a:rPr lang="en-US" dirty="0"/>
              <a:t>We examined the dataset for missing values and duplicate records to ensure data quality, maintain accuracy, and prepare it for reliable analysis.</a:t>
            </a:r>
          </a:p>
        </p:txBody>
      </p:sp>
      <p:sp>
        <p:nvSpPr>
          <p:cNvPr id="8" name="Shape 6">
            <a:extLst>
              <a:ext uri="{FF2B5EF4-FFF2-40B4-BE49-F238E27FC236}">
                <a16:creationId xmlns:a16="http://schemas.microsoft.com/office/drawing/2014/main" id="{B7B7136A-6117-846A-A608-05648C3D4AAF}"/>
              </a:ext>
            </a:extLst>
          </p:cNvPr>
          <p:cNvSpPr/>
          <p:nvPr/>
        </p:nvSpPr>
        <p:spPr>
          <a:xfrm>
            <a:off x="5183325" y="1215937"/>
            <a:ext cx="4014623" cy="3312319"/>
          </a:xfrm>
          <a:prstGeom prst="roundRect">
            <a:avLst>
              <a:gd name="adj" fmla="val 4110"/>
            </a:avLst>
          </a:prstGeom>
          <a:solidFill>
            <a:srgbClr val="FFFFFF"/>
          </a:solidFill>
          <a:ln w="30480">
            <a:solidFill>
              <a:srgbClr val="DFB8BC"/>
            </a:solidFill>
            <a:prstDash val="solid"/>
          </a:ln>
          <a:effectLst>
            <a:outerShdw blurRad="50800" dist="38100" dir="2700000" algn="tl" rotWithShape="0">
              <a:prstClr val="black">
                <a:alpha val="40000"/>
              </a:prstClr>
            </a:outerShdw>
          </a:effectLst>
        </p:spPr>
        <p:txBody>
          <a:bodyPr/>
          <a:lstStyle/>
          <a:p>
            <a:endParaRPr lang="en-US"/>
          </a:p>
        </p:txBody>
      </p:sp>
      <p:sp>
        <p:nvSpPr>
          <p:cNvPr id="9" name="Shape 7">
            <a:extLst>
              <a:ext uri="{FF2B5EF4-FFF2-40B4-BE49-F238E27FC236}">
                <a16:creationId xmlns:a16="http://schemas.microsoft.com/office/drawing/2014/main" id="{2BE153BF-BDE3-B662-6E6D-B70AFCFF7FF8}"/>
              </a:ext>
            </a:extLst>
          </p:cNvPr>
          <p:cNvSpPr/>
          <p:nvPr/>
        </p:nvSpPr>
        <p:spPr>
          <a:xfrm>
            <a:off x="5152845" y="1215937"/>
            <a:ext cx="115799" cy="3312319"/>
          </a:xfrm>
          <a:prstGeom prst="roundRect">
            <a:avLst>
              <a:gd name="adj" fmla="val 74638"/>
            </a:avLst>
          </a:prstGeom>
          <a:solidFill>
            <a:srgbClr val="DA1B2E"/>
          </a:solidFill>
          <a:ln/>
        </p:spPr>
        <p:txBody>
          <a:bodyPr/>
          <a:lstStyle/>
          <a:p>
            <a:endParaRPr lang="en-US"/>
          </a:p>
        </p:txBody>
      </p:sp>
      <p:sp>
        <p:nvSpPr>
          <p:cNvPr id="10" name="Text 8">
            <a:extLst>
              <a:ext uri="{FF2B5EF4-FFF2-40B4-BE49-F238E27FC236}">
                <a16:creationId xmlns:a16="http://schemas.microsoft.com/office/drawing/2014/main" id="{BFCB9F27-7085-77A6-9424-DA28683B67C9}"/>
              </a:ext>
            </a:extLst>
          </p:cNvPr>
          <p:cNvSpPr/>
          <p:nvPr/>
        </p:nvSpPr>
        <p:spPr>
          <a:xfrm>
            <a:off x="5521819" y="1462992"/>
            <a:ext cx="3338452" cy="478141"/>
          </a:xfrm>
          <a:prstGeom prst="rect">
            <a:avLst/>
          </a:prstGeom>
          <a:noFill/>
          <a:ln/>
        </p:spPr>
        <p:txBody>
          <a:bodyPr wrap="none" lIns="0" tIns="0" rIns="0" bIns="0" rtlCol="0" anchor="t"/>
          <a:lstStyle/>
          <a:p>
            <a:pPr>
              <a:lnSpc>
                <a:spcPts val="3350"/>
              </a:lnSpc>
            </a:pPr>
            <a:r>
              <a:rPr lang="en-US" sz="2650" dirty="0">
                <a:solidFill>
                  <a:srgbClr val="3B3535"/>
                </a:solidFill>
                <a:ea typeface="Sora Semi Bold" pitchFamily="34" charset="-122"/>
                <a:cs typeface="Sora Semi Bold" pitchFamily="34" charset="-120"/>
              </a:rPr>
              <a:t>Removed outliers</a:t>
            </a:r>
          </a:p>
        </p:txBody>
      </p:sp>
      <p:sp>
        <p:nvSpPr>
          <p:cNvPr id="11" name="Text 9">
            <a:extLst>
              <a:ext uri="{FF2B5EF4-FFF2-40B4-BE49-F238E27FC236}">
                <a16:creationId xmlns:a16="http://schemas.microsoft.com/office/drawing/2014/main" id="{D76AB493-4ED2-66C0-5EFD-5BF1D54E62DC}"/>
              </a:ext>
            </a:extLst>
          </p:cNvPr>
          <p:cNvSpPr/>
          <p:nvPr/>
        </p:nvSpPr>
        <p:spPr>
          <a:xfrm>
            <a:off x="5521819" y="2172843"/>
            <a:ext cx="3458471" cy="1935870"/>
          </a:xfrm>
          <a:prstGeom prst="rect">
            <a:avLst/>
          </a:prstGeom>
          <a:noFill/>
          <a:ln/>
        </p:spPr>
        <p:txBody>
          <a:bodyPr wrap="square" lIns="0" tIns="0" rIns="0" bIns="0" rtlCol="0" anchor="t"/>
          <a:lstStyle/>
          <a:p>
            <a:pPr>
              <a:lnSpc>
                <a:spcPts val="2700"/>
              </a:lnSpc>
            </a:pPr>
            <a:r>
              <a:rPr lang="en-US" dirty="0"/>
              <a:t>We identified and removed outliers in age, weight, BMI, and blood pressure to ensure the dataset reflects realistic values, improving the accuracy and reliability of our analysis.</a:t>
            </a:r>
            <a:endParaRPr lang="en-US" sz="1700" dirty="0"/>
          </a:p>
        </p:txBody>
      </p:sp>
      <p:sp>
        <p:nvSpPr>
          <p:cNvPr id="12" name="Shape 10">
            <a:extLst>
              <a:ext uri="{FF2B5EF4-FFF2-40B4-BE49-F238E27FC236}">
                <a16:creationId xmlns:a16="http://schemas.microsoft.com/office/drawing/2014/main" id="{157C3A8E-4521-559E-D57C-498BFF35A616}"/>
              </a:ext>
            </a:extLst>
          </p:cNvPr>
          <p:cNvSpPr/>
          <p:nvPr/>
        </p:nvSpPr>
        <p:spPr>
          <a:xfrm>
            <a:off x="9626738" y="1215937"/>
            <a:ext cx="4014736" cy="3312319"/>
          </a:xfrm>
          <a:prstGeom prst="roundRect">
            <a:avLst>
              <a:gd name="adj" fmla="val 4110"/>
            </a:avLst>
          </a:prstGeom>
          <a:solidFill>
            <a:srgbClr val="FFFFFF"/>
          </a:solidFill>
          <a:ln w="30480">
            <a:solidFill>
              <a:srgbClr val="DFB8BC"/>
            </a:solidFill>
            <a:prstDash val="solid"/>
          </a:ln>
          <a:effectLst>
            <a:outerShdw blurRad="50800" dist="38100" dir="2700000" algn="tl" rotWithShape="0">
              <a:prstClr val="black">
                <a:alpha val="40000"/>
              </a:prstClr>
            </a:outerShdw>
          </a:effectLst>
        </p:spPr>
        <p:txBody>
          <a:bodyPr/>
          <a:lstStyle/>
          <a:p>
            <a:endParaRPr lang="en-US" dirty="0"/>
          </a:p>
        </p:txBody>
      </p:sp>
      <p:sp>
        <p:nvSpPr>
          <p:cNvPr id="13" name="Shape 11">
            <a:extLst>
              <a:ext uri="{FF2B5EF4-FFF2-40B4-BE49-F238E27FC236}">
                <a16:creationId xmlns:a16="http://schemas.microsoft.com/office/drawing/2014/main" id="{E955A4DE-98EC-87A6-D526-DE40135139D4}"/>
              </a:ext>
            </a:extLst>
          </p:cNvPr>
          <p:cNvSpPr/>
          <p:nvPr/>
        </p:nvSpPr>
        <p:spPr>
          <a:xfrm>
            <a:off x="9596257" y="1215937"/>
            <a:ext cx="115799" cy="3312319"/>
          </a:xfrm>
          <a:prstGeom prst="roundRect">
            <a:avLst>
              <a:gd name="adj" fmla="val 74638"/>
            </a:avLst>
          </a:prstGeom>
          <a:solidFill>
            <a:srgbClr val="DA1B2E"/>
          </a:solidFill>
          <a:ln/>
        </p:spPr>
        <p:txBody>
          <a:bodyPr/>
          <a:lstStyle/>
          <a:p>
            <a:endParaRPr lang="en-US"/>
          </a:p>
        </p:txBody>
      </p:sp>
      <p:sp>
        <p:nvSpPr>
          <p:cNvPr id="14" name="Text 12">
            <a:extLst>
              <a:ext uri="{FF2B5EF4-FFF2-40B4-BE49-F238E27FC236}">
                <a16:creationId xmlns:a16="http://schemas.microsoft.com/office/drawing/2014/main" id="{BA912A79-8C01-3EF6-E4C6-583DA7DAF59C}"/>
              </a:ext>
            </a:extLst>
          </p:cNvPr>
          <p:cNvSpPr/>
          <p:nvPr/>
        </p:nvSpPr>
        <p:spPr>
          <a:xfrm>
            <a:off x="9947472" y="1417300"/>
            <a:ext cx="3458585" cy="795755"/>
          </a:xfrm>
          <a:prstGeom prst="rect">
            <a:avLst/>
          </a:prstGeom>
          <a:noFill/>
          <a:ln/>
        </p:spPr>
        <p:txBody>
          <a:bodyPr wrap="square" lIns="0" tIns="0" rIns="0" bIns="0" rtlCol="0" anchor="t"/>
          <a:lstStyle/>
          <a:p>
            <a:pPr>
              <a:lnSpc>
                <a:spcPts val="3350"/>
              </a:lnSpc>
            </a:pPr>
            <a:r>
              <a:rPr lang="en-US" sz="2650" dirty="0">
                <a:solidFill>
                  <a:srgbClr val="3B3535"/>
                </a:solidFill>
                <a:ea typeface="Sora Semi Bold" pitchFamily="34" charset="-122"/>
                <a:cs typeface="Sora Semi Bold" pitchFamily="34" charset="-120"/>
              </a:rPr>
              <a:t>Calculated BMI and rounded values</a:t>
            </a:r>
          </a:p>
        </p:txBody>
      </p:sp>
      <p:sp>
        <p:nvSpPr>
          <p:cNvPr id="15" name="Text 13">
            <a:extLst>
              <a:ext uri="{FF2B5EF4-FFF2-40B4-BE49-F238E27FC236}">
                <a16:creationId xmlns:a16="http://schemas.microsoft.com/office/drawing/2014/main" id="{4C3C06F2-C884-9D2F-D80C-7B0027954FDA}"/>
              </a:ext>
            </a:extLst>
          </p:cNvPr>
          <p:cNvSpPr/>
          <p:nvPr/>
        </p:nvSpPr>
        <p:spPr>
          <a:xfrm>
            <a:off x="9904813" y="2238145"/>
            <a:ext cx="3458585" cy="1935870"/>
          </a:xfrm>
          <a:prstGeom prst="rect">
            <a:avLst/>
          </a:prstGeom>
          <a:noFill/>
          <a:ln/>
        </p:spPr>
        <p:txBody>
          <a:bodyPr wrap="square" lIns="0" tIns="0" rIns="0" bIns="0" rtlCol="0" anchor="t"/>
          <a:lstStyle/>
          <a:p>
            <a:pPr>
              <a:lnSpc>
                <a:spcPts val="2700"/>
              </a:lnSpc>
            </a:pPr>
            <a:r>
              <a:rPr lang="en-US" dirty="0"/>
              <a:t>We calculated the Body Mass Index (BMI) for each individual and rounded the values to simplify the data, making it easier to interpret and analyze.</a:t>
            </a:r>
          </a:p>
        </p:txBody>
      </p:sp>
      <p:sp>
        <p:nvSpPr>
          <p:cNvPr id="16" name="Shape 2">
            <a:extLst>
              <a:ext uri="{FF2B5EF4-FFF2-40B4-BE49-F238E27FC236}">
                <a16:creationId xmlns:a16="http://schemas.microsoft.com/office/drawing/2014/main" id="{CB9F0233-DCED-25C4-7625-239C427CAD72}"/>
              </a:ext>
            </a:extLst>
          </p:cNvPr>
          <p:cNvSpPr/>
          <p:nvPr/>
        </p:nvSpPr>
        <p:spPr>
          <a:xfrm>
            <a:off x="709432" y="4736285"/>
            <a:ext cx="4045103" cy="3377887"/>
          </a:xfrm>
          <a:prstGeom prst="roundRect">
            <a:avLst>
              <a:gd name="adj" fmla="val 4110"/>
            </a:avLst>
          </a:prstGeom>
          <a:solidFill>
            <a:srgbClr val="FFFFFF"/>
          </a:solidFill>
          <a:ln w="30480">
            <a:solidFill>
              <a:srgbClr val="DFB8BC"/>
            </a:solidFill>
            <a:prstDash val="solid"/>
          </a:ln>
          <a:effectLst>
            <a:outerShdw blurRad="50800" dist="38100" dir="2700000" algn="tl" rotWithShape="0">
              <a:prstClr val="black">
                <a:alpha val="40000"/>
              </a:prstClr>
            </a:outerShdw>
          </a:effectLst>
        </p:spPr>
        <p:txBody>
          <a:bodyPr/>
          <a:lstStyle/>
          <a:p>
            <a:endParaRPr lang="en-US" dirty="0"/>
          </a:p>
        </p:txBody>
      </p:sp>
      <p:sp>
        <p:nvSpPr>
          <p:cNvPr id="17" name="Shape 3">
            <a:extLst>
              <a:ext uri="{FF2B5EF4-FFF2-40B4-BE49-F238E27FC236}">
                <a16:creationId xmlns:a16="http://schemas.microsoft.com/office/drawing/2014/main" id="{5D5309B3-2FAE-9C9C-BE0C-3E641EF2B8C9}"/>
              </a:ext>
            </a:extLst>
          </p:cNvPr>
          <p:cNvSpPr/>
          <p:nvPr/>
        </p:nvSpPr>
        <p:spPr>
          <a:xfrm>
            <a:off x="678952" y="4736285"/>
            <a:ext cx="116678" cy="3377887"/>
          </a:xfrm>
          <a:prstGeom prst="roundRect">
            <a:avLst>
              <a:gd name="adj" fmla="val 74638"/>
            </a:avLst>
          </a:prstGeom>
          <a:solidFill>
            <a:srgbClr val="DA1B2E"/>
          </a:solidFill>
          <a:ln/>
        </p:spPr>
        <p:txBody>
          <a:bodyPr/>
          <a:lstStyle/>
          <a:p>
            <a:endParaRPr lang="en-US"/>
          </a:p>
        </p:txBody>
      </p:sp>
      <p:sp>
        <p:nvSpPr>
          <p:cNvPr id="18" name="Text 4">
            <a:extLst>
              <a:ext uri="{FF2B5EF4-FFF2-40B4-BE49-F238E27FC236}">
                <a16:creationId xmlns:a16="http://schemas.microsoft.com/office/drawing/2014/main" id="{BDDF4EC0-E3C4-BD66-3478-EF3AB9D58333}"/>
              </a:ext>
            </a:extLst>
          </p:cNvPr>
          <p:cNvSpPr/>
          <p:nvPr/>
        </p:nvSpPr>
        <p:spPr>
          <a:xfrm>
            <a:off x="1045815" y="4881495"/>
            <a:ext cx="3488949" cy="509109"/>
          </a:xfrm>
          <a:prstGeom prst="rect">
            <a:avLst/>
          </a:prstGeom>
          <a:noFill/>
          <a:ln/>
        </p:spPr>
        <p:txBody>
          <a:bodyPr wrap="none" lIns="0" tIns="0" rIns="0" bIns="0" rtlCol="0" anchor="t">
            <a:normAutofit/>
          </a:bodyPr>
          <a:lstStyle/>
          <a:p>
            <a:pPr>
              <a:lnSpc>
                <a:spcPts val="3350"/>
              </a:lnSpc>
            </a:pPr>
            <a:r>
              <a:rPr lang="en-US" sz="2650" dirty="0">
                <a:solidFill>
                  <a:srgbClr val="3B3535"/>
                </a:solidFill>
                <a:ea typeface="Sora Semi Bold" pitchFamily="34" charset="-122"/>
                <a:cs typeface="Sora Semi Bold" pitchFamily="34" charset="-120"/>
              </a:rPr>
              <a:t>Created BMI classification </a:t>
            </a:r>
          </a:p>
        </p:txBody>
      </p:sp>
      <p:sp>
        <p:nvSpPr>
          <p:cNvPr id="19" name="Text 5">
            <a:extLst>
              <a:ext uri="{FF2B5EF4-FFF2-40B4-BE49-F238E27FC236}">
                <a16:creationId xmlns:a16="http://schemas.microsoft.com/office/drawing/2014/main" id="{51CB48A9-1DEB-81C4-3F80-1C89F635C92F}"/>
              </a:ext>
            </a:extLst>
          </p:cNvPr>
          <p:cNvSpPr/>
          <p:nvPr/>
        </p:nvSpPr>
        <p:spPr>
          <a:xfrm>
            <a:off x="1034797" y="5615935"/>
            <a:ext cx="3484729" cy="2303223"/>
          </a:xfrm>
          <a:prstGeom prst="rect">
            <a:avLst/>
          </a:prstGeom>
          <a:noFill/>
          <a:ln/>
        </p:spPr>
        <p:txBody>
          <a:bodyPr wrap="square" lIns="0" tIns="0" rIns="0" bIns="0" rtlCol="0" anchor="t"/>
          <a:lstStyle/>
          <a:p>
            <a:r>
              <a:rPr lang="en-US" dirty="0"/>
              <a:t>We categorized BMI values into classifications (Underweight, Normal, Overweight, Obese) to better interpret health risk levels and facilitate meaningful analysis.</a:t>
            </a:r>
          </a:p>
        </p:txBody>
      </p:sp>
      <p:sp>
        <p:nvSpPr>
          <p:cNvPr id="20" name="Shape 6">
            <a:extLst>
              <a:ext uri="{FF2B5EF4-FFF2-40B4-BE49-F238E27FC236}">
                <a16:creationId xmlns:a16="http://schemas.microsoft.com/office/drawing/2014/main" id="{B0BE5E63-6CA2-D153-A464-0B5CAAB34A2E}"/>
              </a:ext>
            </a:extLst>
          </p:cNvPr>
          <p:cNvSpPr/>
          <p:nvPr/>
        </p:nvSpPr>
        <p:spPr>
          <a:xfrm>
            <a:off x="5152845" y="4736285"/>
            <a:ext cx="4045103" cy="3377887"/>
          </a:xfrm>
          <a:prstGeom prst="roundRect">
            <a:avLst>
              <a:gd name="adj" fmla="val 4110"/>
            </a:avLst>
          </a:prstGeom>
          <a:solidFill>
            <a:srgbClr val="FFFFFF"/>
          </a:solidFill>
          <a:ln w="30480">
            <a:solidFill>
              <a:srgbClr val="DFB8BC"/>
            </a:solidFill>
            <a:prstDash val="solid"/>
          </a:ln>
          <a:effectLst>
            <a:outerShdw blurRad="50800" dist="38100" dir="2700000" algn="tl" rotWithShape="0">
              <a:prstClr val="black">
                <a:alpha val="40000"/>
              </a:prstClr>
            </a:outerShdw>
          </a:effectLst>
        </p:spPr>
        <p:txBody>
          <a:bodyPr/>
          <a:lstStyle/>
          <a:p>
            <a:endParaRPr lang="en-US"/>
          </a:p>
        </p:txBody>
      </p:sp>
      <p:sp>
        <p:nvSpPr>
          <p:cNvPr id="21" name="Shape 7">
            <a:extLst>
              <a:ext uri="{FF2B5EF4-FFF2-40B4-BE49-F238E27FC236}">
                <a16:creationId xmlns:a16="http://schemas.microsoft.com/office/drawing/2014/main" id="{D714D094-D43C-01E8-CD8D-1F462E500F6F}"/>
              </a:ext>
            </a:extLst>
          </p:cNvPr>
          <p:cNvSpPr/>
          <p:nvPr/>
        </p:nvSpPr>
        <p:spPr>
          <a:xfrm>
            <a:off x="5122365" y="4736285"/>
            <a:ext cx="116678" cy="3377887"/>
          </a:xfrm>
          <a:prstGeom prst="roundRect">
            <a:avLst>
              <a:gd name="adj" fmla="val 74638"/>
            </a:avLst>
          </a:prstGeom>
          <a:solidFill>
            <a:srgbClr val="DA1B2E"/>
          </a:solidFill>
          <a:ln/>
        </p:spPr>
        <p:txBody>
          <a:bodyPr/>
          <a:lstStyle/>
          <a:p>
            <a:endParaRPr lang="en-US"/>
          </a:p>
        </p:txBody>
      </p:sp>
      <p:sp>
        <p:nvSpPr>
          <p:cNvPr id="22" name="Text 8">
            <a:extLst>
              <a:ext uri="{FF2B5EF4-FFF2-40B4-BE49-F238E27FC236}">
                <a16:creationId xmlns:a16="http://schemas.microsoft.com/office/drawing/2014/main" id="{C39A2809-E122-3269-5ECD-20FFF2B84896}"/>
              </a:ext>
            </a:extLst>
          </p:cNvPr>
          <p:cNvSpPr/>
          <p:nvPr/>
        </p:nvSpPr>
        <p:spPr>
          <a:xfrm>
            <a:off x="5491338" y="4823654"/>
            <a:ext cx="3488951" cy="659397"/>
          </a:xfrm>
          <a:prstGeom prst="rect">
            <a:avLst/>
          </a:prstGeom>
          <a:noFill/>
          <a:ln/>
        </p:spPr>
        <p:txBody>
          <a:bodyPr wrap="none" lIns="0" tIns="0" rIns="0" bIns="0" rtlCol="0" anchor="t"/>
          <a:lstStyle/>
          <a:p>
            <a:pPr>
              <a:lnSpc>
                <a:spcPts val="3350"/>
              </a:lnSpc>
            </a:pPr>
            <a:r>
              <a:rPr lang="en-US" sz="2650" dirty="0">
                <a:solidFill>
                  <a:srgbClr val="3B3535"/>
                </a:solidFill>
                <a:ea typeface="Sora Semi Bold" pitchFamily="34" charset="-122"/>
                <a:cs typeface="Sora Semi Bold" pitchFamily="34" charset="-120"/>
              </a:rPr>
              <a:t>Classified blood pressure</a:t>
            </a:r>
          </a:p>
        </p:txBody>
      </p:sp>
      <p:sp>
        <p:nvSpPr>
          <p:cNvPr id="23" name="Text 9">
            <a:extLst>
              <a:ext uri="{FF2B5EF4-FFF2-40B4-BE49-F238E27FC236}">
                <a16:creationId xmlns:a16="http://schemas.microsoft.com/office/drawing/2014/main" id="{DFA26920-5D11-56E6-DAF7-B97E38113324}"/>
              </a:ext>
            </a:extLst>
          </p:cNvPr>
          <p:cNvSpPr/>
          <p:nvPr/>
        </p:nvSpPr>
        <p:spPr>
          <a:xfrm>
            <a:off x="5508689" y="5615935"/>
            <a:ext cx="3484729" cy="1974191"/>
          </a:xfrm>
          <a:prstGeom prst="rect">
            <a:avLst/>
          </a:prstGeom>
          <a:noFill/>
          <a:ln/>
        </p:spPr>
        <p:txBody>
          <a:bodyPr wrap="square" lIns="0" tIns="0" rIns="0" bIns="0" rtlCol="0" anchor="t"/>
          <a:lstStyle/>
          <a:p>
            <a:r>
              <a:rPr lang="en-US" dirty="0"/>
              <a:t>We classified blood pressure values into </a:t>
            </a:r>
            <a:r>
              <a:rPr lang="en-US" b="1" dirty="0" err="1"/>
              <a:t>BP_Class</a:t>
            </a:r>
            <a:r>
              <a:rPr lang="en-US" dirty="0"/>
              <a:t> categories (Normal, Elevated, Hypertension Stage 1, Hypertension Stage 2) to assess cardiovascular risk and make the dataset more interpretable.</a:t>
            </a:r>
          </a:p>
        </p:txBody>
      </p:sp>
      <p:sp>
        <p:nvSpPr>
          <p:cNvPr id="24" name="Shape 10">
            <a:extLst>
              <a:ext uri="{FF2B5EF4-FFF2-40B4-BE49-F238E27FC236}">
                <a16:creationId xmlns:a16="http://schemas.microsoft.com/office/drawing/2014/main" id="{C053C4DF-AAF4-255C-E357-ADB532D03A77}"/>
              </a:ext>
            </a:extLst>
          </p:cNvPr>
          <p:cNvSpPr/>
          <p:nvPr/>
        </p:nvSpPr>
        <p:spPr>
          <a:xfrm>
            <a:off x="9596257" y="4736285"/>
            <a:ext cx="4045217" cy="3377887"/>
          </a:xfrm>
          <a:prstGeom prst="roundRect">
            <a:avLst>
              <a:gd name="adj" fmla="val 4110"/>
            </a:avLst>
          </a:prstGeom>
          <a:solidFill>
            <a:srgbClr val="FFFFFF"/>
          </a:solidFill>
          <a:ln w="30480">
            <a:solidFill>
              <a:srgbClr val="DFB8BC"/>
            </a:solidFill>
            <a:prstDash val="solid"/>
          </a:ln>
          <a:effectLst>
            <a:outerShdw blurRad="50800" dist="38100" dir="2700000" algn="tl" rotWithShape="0">
              <a:prstClr val="black">
                <a:alpha val="40000"/>
              </a:prstClr>
            </a:outerShdw>
          </a:effectLst>
        </p:spPr>
        <p:txBody>
          <a:bodyPr/>
          <a:lstStyle/>
          <a:p>
            <a:endParaRPr lang="en-US"/>
          </a:p>
        </p:txBody>
      </p:sp>
      <p:sp>
        <p:nvSpPr>
          <p:cNvPr id="25" name="Shape 11">
            <a:extLst>
              <a:ext uri="{FF2B5EF4-FFF2-40B4-BE49-F238E27FC236}">
                <a16:creationId xmlns:a16="http://schemas.microsoft.com/office/drawing/2014/main" id="{CC7B2212-E155-216A-5CAB-4A38036C80AC}"/>
              </a:ext>
            </a:extLst>
          </p:cNvPr>
          <p:cNvSpPr/>
          <p:nvPr/>
        </p:nvSpPr>
        <p:spPr>
          <a:xfrm>
            <a:off x="9565777" y="4736285"/>
            <a:ext cx="116678" cy="3377887"/>
          </a:xfrm>
          <a:prstGeom prst="roundRect">
            <a:avLst>
              <a:gd name="adj" fmla="val 74638"/>
            </a:avLst>
          </a:prstGeom>
          <a:solidFill>
            <a:srgbClr val="DA1B2E"/>
          </a:solidFill>
          <a:ln/>
        </p:spPr>
        <p:txBody>
          <a:bodyPr/>
          <a:lstStyle/>
          <a:p>
            <a:endParaRPr lang="en-US"/>
          </a:p>
        </p:txBody>
      </p:sp>
      <p:sp>
        <p:nvSpPr>
          <p:cNvPr id="26" name="Text 12">
            <a:extLst>
              <a:ext uri="{FF2B5EF4-FFF2-40B4-BE49-F238E27FC236}">
                <a16:creationId xmlns:a16="http://schemas.microsoft.com/office/drawing/2014/main" id="{C8D281EE-A4B7-9478-F00F-4D1415A82135}"/>
              </a:ext>
            </a:extLst>
          </p:cNvPr>
          <p:cNvSpPr/>
          <p:nvPr/>
        </p:nvSpPr>
        <p:spPr>
          <a:xfrm>
            <a:off x="9934752" y="4845454"/>
            <a:ext cx="3829146" cy="811507"/>
          </a:xfrm>
          <a:prstGeom prst="rect">
            <a:avLst/>
          </a:prstGeom>
          <a:noFill/>
          <a:ln/>
        </p:spPr>
        <p:txBody>
          <a:bodyPr wrap="square" lIns="0" tIns="0" rIns="0" bIns="0" rtlCol="0" anchor="t"/>
          <a:lstStyle/>
          <a:p>
            <a:pPr>
              <a:lnSpc>
                <a:spcPts val="3350"/>
              </a:lnSpc>
            </a:pPr>
            <a:r>
              <a:rPr lang="en-US" sz="2650" dirty="0">
                <a:solidFill>
                  <a:srgbClr val="3B3535"/>
                </a:solidFill>
                <a:ea typeface="Sora Semi Bold" pitchFamily="34" charset="-122"/>
                <a:cs typeface="Sora Semi Bold" pitchFamily="34" charset="-120"/>
              </a:rPr>
              <a:t>Grouped age into age distribution ranges</a:t>
            </a:r>
          </a:p>
        </p:txBody>
      </p:sp>
      <p:sp>
        <p:nvSpPr>
          <p:cNvPr id="27" name="Text 13">
            <a:extLst>
              <a:ext uri="{FF2B5EF4-FFF2-40B4-BE49-F238E27FC236}">
                <a16:creationId xmlns:a16="http://schemas.microsoft.com/office/drawing/2014/main" id="{D4D8FCF7-DDAC-B405-ADE9-464A12021D0A}"/>
              </a:ext>
            </a:extLst>
          </p:cNvPr>
          <p:cNvSpPr/>
          <p:nvPr/>
        </p:nvSpPr>
        <p:spPr>
          <a:xfrm>
            <a:off x="9961011" y="5812083"/>
            <a:ext cx="3484844" cy="1974191"/>
          </a:xfrm>
          <a:prstGeom prst="rect">
            <a:avLst/>
          </a:prstGeom>
          <a:noFill/>
          <a:ln/>
        </p:spPr>
        <p:txBody>
          <a:bodyPr wrap="square" lIns="0" tIns="0" rIns="0" bIns="0" rtlCol="0" anchor="t"/>
          <a:lstStyle/>
          <a:p>
            <a:pPr>
              <a:lnSpc>
                <a:spcPts val="2700"/>
              </a:lnSpc>
            </a:pPr>
            <a:r>
              <a:rPr lang="en-US" dirty="0"/>
              <a:t>We grouped age values into defined ranges to create an age</a:t>
            </a:r>
            <a:r>
              <a:rPr lang="en-US" b="1" dirty="0"/>
              <a:t> </a:t>
            </a:r>
            <a:r>
              <a:rPr lang="en-US" dirty="0"/>
              <a:t>distribution, making it easier to analyze patterns and trends across different age groups.</a:t>
            </a:r>
          </a:p>
        </p:txBody>
      </p:sp>
      <p:sp>
        <p:nvSpPr>
          <p:cNvPr id="28" name="Text 1">
            <a:extLst>
              <a:ext uri="{FF2B5EF4-FFF2-40B4-BE49-F238E27FC236}">
                <a16:creationId xmlns:a16="http://schemas.microsoft.com/office/drawing/2014/main" id="{294EC8BF-AF4E-E0F3-DB74-60AA6B187B00}"/>
              </a:ext>
            </a:extLst>
          </p:cNvPr>
          <p:cNvSpPr/>
          <p:nvPr/>
        </p:nvSpPr>
        <p:spPr>
          <a:xfrm>
            <a:off x="709433" y="241461"/>
            <a:ext cx="12932042" cy="712708"/>
          </a:xfrm>
          <a:prstGeom prst="rect">
            <a:avLst/>
          </a:prstGeom>
          <a:noFill/>
          <a:ln/>
        </p:spPr>
        <p:txBody>
          <a:bodyPr wrap="none" lIns="0" tIns="0" rIns="0" bIns="0" rtlCol="0" anchor="t"/>
          <a:lstStyle/>
          <a:p>
            <a:pPr algn="ctr">
              <a:lnSpc>
                <a:spcPts val="5600"/>
              </a:lnSpc>
            </a:pPr>
            <a:r>
              <a:rPr lang="en-US" sz="4450" dirty="0">
                <a:solidFill>
                  <a:srgbClr val="1F1E1E"/>
                </a:solidFill>
                <a:ea typeface="Sora Semi Bold" pitchFamily="34" charset="-122"/>
                <a:cs typeface="Sora Semi Bold" pitchFamily="34" charset="-120"/>
              </a:rPr>
              <a:t>Data Cleaning</a:t>
            </a:r>
            <a:endParaRPr lang="en-US" sz="4450" dirty="0"/>
          </a:p>
        </p:txBody>
      </p:sp>
    </p:spTree>
    <p:extLst>
      <p:ext uri="{BB962C8B-B14F-4D97-AF65-F5344CB8AC3E}">
        <p14:creationId xmlns:p14="http://schemas.microsoft.com/office/powerpoint/2010/main" val="1815117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607A2-1D7A-B647-0A28-667DF39194B3}"/>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F1527ECC-F533-CF94-1019-A6A99390C5A4}"/>
              </a:ext>
            </a:extLst>
          </p:cNvPr>
          <p:cNvPicPr>
            <a:picLocks noChangeAspect="1"/>
          </p:cNvPicPr>
          <p:nvPr/>
        </p:nvPicPr>
        <p:blipFill>
          <a:blip r:embed="rId3">
            <a:extLst>
              <a:ext uri="{28A0092B-C50C-407E-A947-70E740481C1C}">
                <a14:useLocalDpi xmlns:a14="http://schemas.microsoft.com/office/drawing/2010/main" val="0"/>
              </a:ext>
            </a:extLst>
          </a:blip>
          <a:srcRect t="13590" r="13358" b="8611"/>
          <a:stretch>
            <a:fillRect/>
          </a:stretch>
        </p:blipFill>
        <p:spPr>
          <a:xfrm>
            <a:off x="0" y="-27874"/>
            <a:ext cx="14630400" cy="8304617"/>
          </a:xfrm>
          <a:prstGeom prst="rect">
            <a:avLst/>
          </a:prstGeom>
          <a:effectLst>
            <a:outerShdw blurRad="50800" dist="38100" dir="2700000" algn="tl" rotWithShape="0">
              <a:prstClr val="black">
                <a:alpha val="40000"/>
              </a:prstClr>
            </a:outerShdw>
          </a:effectLst>
        </p:spPr>
      </p:pic>
      <p:sp>
        <p:nvSpPr>
          <p:cNvPr id="3" name="Text 1">
            <a:extLst>
              <a:ext uri="{FF2B5EF4-FFF2-40B4-BE49-F238E27FC236}">
                <a16:creationId xmlns:a16="http://schemas.microsoft.com/office/drawing/2014/main" id="{0F7507E4-BA92-1270-EB32-C25BB02CC6E7}"/>
              </a:ext>
            </a:extLst>
          </p:cNvPr>
          <p:cNvSpPr/>
          <p:nvPr/>
        </p:nvSpPr>
        <p:spPr>
          <a:xfrm>
            <a:off x="2274178" y="943316"/>
            <a:ext cx="13042106" cy="712708"/>
          </a:xfrm>
          <a:prstGeom prst="rect">
            <a:avLst/>
          </a:prstGeom>
          <a:noFill/>
          <a:ln/>
        </p:spPr>
        <p:txBody>
          <a:bodyPr wrap="none" lIns="0" tIns="0" rIns="0" bIns="0" rtlCol="0" anchor="t"/>
          <a:lstStyle/>
          <a:p>
            <a:pPr marL="0" indent="0" algn="l">
              <a:lnSpc>
                <a:spcPts val="5600"/>
              </a:lnSpc>
              <a:buNone/>
            </a:pPr>
            <a:endParaRPr lang="en-US" sz="4450" dirty="0"/>
          </a:p>
        </p:txBody>
      </p:sp>
      <p:sp>
        <p:nvSpPr>
          <p:cNvPr id="4" name="Shape 2">
            <a:extLst>
              <a:ext uri="{FF2B5EF4-FFF2-40B4-BE49-F238E27FC236}">
                <a16:creationId xmlns:a16="http://schemas.microsoft.com/office/drawing/2014/main" id="{1335D3F6-A9F5-C1CD-740E-8BEA5B2ED13C}"/>
              </a:ext>
            </a:extLst>
          </p:cNvPr>
          <p:cNvSpPr/>
          <p:nvPr/>
        </p:nvSpPr>
        <p:spPr>
          <a:xfrm>
            <a:off x="671330" y="2521593"/>
            <a:ext cx="4014623" cy="3312319"/>
          </a:xfrm>
          <a:prstGeom prst="roundRect">
            <a:avLst>
              <a:gd name="adj" fmla="val 4110"/>
            </a:avLst>
          </a:prstGeom>
          <a:solidFill>
            <a:srgbClr val="FFFFFF"/>
          </a:solidFill>
          <a:ln w="30480">
            <a:solidFill>
              <a:srgbClr val="DFB8BC"/>
            </a:solidFill>
            <a:prstDash val="solid"/>
          </a:ln>
          <a:effectLst>
            <a:outerShdw blurRad="50800" dist="38100" dir="2700000" algn="tl" rotWithShape="0">
              <a:prstClr val="black">
                <a:alpha val="40000"/>
              </a:prstClr>
            </a:outerShdw>
          </a:effectLst>
        </p:spPr>
        <p:txBody>
          <a:bodyPr/>
          <a:lstStyle/>
          <a:p>
            <a:endParaRPr lang="en-US"/>
          </a:p>
        </p:txBody>
      </p:sp>
      <p:sp>
        <p:nvSpPr>
          <p:cNvPr id="5" name="Shape 3">
            <a:extLst>
              <a:ext uri="{FF2B5EF4-FFF2-40B4-BE49-F238E27FC236}">
                <a16:creationId xmlns:a16="http://schemas.microsoft.com/office/drawing/2014/main" id="{2CD39AEF-1C5B-06D8-42AA-F242325E5AF1}"/>
              </a:ext>
            </a:extLst>
          </p:cNvPr>
          <p:cNvSpPr/>
          <p:nvPr/>
        </p:nvSpPr>
        <p:spPr>
          <a:xfrm>
            <a:off x="640850" y="2521593"/>
            <a:ext cx="115799" cy="3312319"/>
          </a:xfrm>
          <a:prstGeom prst="roundRect">
            <a:avLst>
              <a:gd name="adj" fmla="val 74638"/>
            </a:avLst>
          </a:prstGeom>
          <a:solidFill>
            <a:srgbClr val="DA1B2E"/>
          </a:solidFill>
          <a:ln/>
        </p:spPr>
        <p:txBody>
          <a:bodyPr/>
          <a:lstStyle/>
          <a:p>
            <a:endParaRPr lang="en-US"/>
          </a:p>
        </p:txBody>
      </p:sp>
      <p:sp>
        <p:nvSpPr>
          <p:cNvPr id="6" name="Text 4">
            <a:extLst>
              <a:ext uri="{FF2B5EF4-FFF2-40B4-BE49-F238E27FC236}">
                <a16:creationId xmlns:a16="http://schemas.microsoft.com/office/drawing/2014/main" id="{AB77935B-47C5-EB13-CAD7-9672CF2E90D1}"/>
              </a:ext>
            </a:extLst>
          </p:cNvPr>
          <p:cNvSpPr/>
          <p:nvPr/>
        </p:nvSpPr>
        <p:spPr>
          <a:xfrm>
            <a:off x="1057508" y="2693519"/>
            <a:ext cx="3249152" cy="795755"/>
          </a:xfrm>
          <a:prstGeom prst="rect">
            <a:avLst/>
          </a:prstGeom>
          <a:noFill/>
          <a:ln/>
        </p:spPr>
        <p:txBody>
          <a:bodyPr wrap="none" lIns="0" tIns="0" rIns="0" bIns="0" rtlCol="0" anchor="t"/>
          <a:lstStyle/>
          <a:p>
            <a:pPr>
              <a:lnSpc>
                <a:spcPts val="3350"/>
              </a:lnSpc>
            </a:pPr>
            <a:r>
              <a:rPr lang="en-US" sz="2650" dirty="0">
                <a:solidFill>
                  <a:srgbClr val="3B3535"/>
                </a:solidFill>
                <a:ea typeface="Sora Semi Bold" pitchFamily="34" charset="-122"/>
                <a:cs typeface="Sora Semi Bold" pitchFamily="34" charset="-120"/>
              </a:rPr>
              <a:t>Verified and previewed</a:t>
            </a:r>
          </a:p>
          <a:p>
            <a:pPr>
              <a:lnSpc>
                <a:spcPts val="3350"/>
              </a:lnSpc>
            </a:pPr>
            <a:r>
              <a:rPr lang="en-US" sz="2650" dirty="0">
                <a:solidFill>
                  <a:srgbClr val="3B3535"/>
                </a:solidFill>
                <a:ea typeface="Sora Semi Bold" pitchFamily="34" charset="-122"/>
                <a:cs typeface="Sora Semi Bold" pitchFamily="34" charset="-120"/>
              </a:rPr>
              <a:t> cleaned dataset</a:t>
            </a:r>
          </a:p>
        </p:txBody>
      </p:sp>
      <p:sp>
        <p:nvSpPr>
          <p:cNvPr id="7" name="Text 5">
            <a:extLst>
              <a:ext uri="{FF2B5EF4-FFF2-40B4-BE49-F238E27FC236}">
                <a16:creationId xmlns:a16="http://schemas.microsoft.com/office/drawing/2014/main" id="{9BCDF33E-A7E8-BC27-5C33-791963A30B8E}"/>
              </a:ext>
            </a:extLst>
          </p:cNvPr>
          <p:cNvSpPr/>
          <p:nvPr/>
        </p:nvSpPr>
        <p:spPr>
          <a:xfrm>
            <a:off x="1057508" y="3697263"/>
            <a:ext cx="3458471" cy="1704283"/>
          </a:xfrm>
          <a:prstGeom prst="rect">
            <a:avLst/>
          </a:prstGeom>
          <a:noFill/>
          <a:ln/>
        </p:spPr>
        <p:txBody>
          <a:bodyPr wrap="square" lIns="0" tIns="0" rIns="0" bIns="0" rtlCol="0" anchor="t"/>
          <a:lstStyle/>
          <a:p>
            <a:pPr>
              <a:lnSpc>
                <a:spcPts val="2700"/>
              </a:lnSpc>
            </a:pPr>
            <a:r>
              <a:rPr lang="en-US" dirty="0"/>
              <a:t>We verified the cleaning steps and previewed the final dataset to ensure data accuracy, consistency, and readiness for analysis and visualization.</a:t>
            </a:r>
          </a:p>
        </p:txBody>
      </p:sp>
      <p:sp>
        <p:nvSpPr>
          <p:cNvPr id="8" name="Shape 6">
            <a:extLst>
              <a:ext uri="{FF2B5EF4-FFF2-40B4-BE49-F238E27FC236}">
                <a16:creationId xmlns:a16="http://schemas.microsoft.com/office/drawing/2014/main" id="{D1734EAB-FF2D-A776-8789-41403C546D87}"/>
              </a:ext>
            </a:extLst>
          </p:cNvPr>
          <p:cNvSpPr/>
          <p:nvPr/>
        </p:nvSpPr>
        <p:spPr>
          <a:xfrm>
            <a:off x="5084263" y="2521593"/>
            <a:ext cx="4014623" cy="3312319"/>
          </a:xfrm>
          <a:prstGeom prst="roundRect">
            <a:avLst>
              <a:gd name="adj" fmla="val 4110"/>
            </a:avLst>
          </a:prstGeom>
          <a:solidFill>
            <a:srgbClr val="FFFFFF"/>
          </a:solidFill>
          <a:ln w="30480">
            <a:solidFill>
              <a:srgbClr val="DFB8BC"/>
            </a:solidFill>
            <a:prstDash val="solid"/>
          </a:ln>
          <a:effectLst>
            <a:outerShdw blurRad="50800" dist="38100" dir="2700000" algn="tl" rotWithShape="0">
              <a:prstClr val="black">
                <a:alpha val="40000"/>
              </a:prstClr>
            </a:outerShdw>
          </a:effectLst>
        </p:spPr>
        <p:txBody>
          <a:bodyPr/>
          <a:lstStyle/>
          <a:p>
            <a:endParaRPr lang="en-US"/>
          </a:p>
        </p:txBody>
      </p:sp>
      <p:sp>
        <p:nvSpPr>
          <p:cNvPr id="9" name="Shape 7">
            <a:extLst>
              <a:ext uri="{FF2B5EF4-FFF2-40B4-BE49-F238E27FC236}">
                <a16:creationId xmlns:a16="http://schemas.microsoft.com/office/drawing/2014/main" id="{1C43009C-5F2D-F5A9-AE8F-DF6D3A38A355}"/>
              </a:ext>
            </a:extLst>
          </p:cNvPr>
          <p:cNvSpPr/>
          <p:nvPr/>
        </p:nvSpPr>
        <p:spPr>
          <a:xfrm>
            <a:off x="5084263" y="2521593"/>
            <a:ext cx="115799" cy="3312319"/>
          </a:xfrm>
          <a:prstGeom prst="roundRect">
            <a:avLst>
              <a:gd name="adj" fmla="val 74638"/>
            </a:avLst>
          </a:prstGeom>
          <a:solidFill>
            <a:srgbClr val="DA1B2E"/>
          </a:solidFill>
          <a:ln/>
        </p:spPr>
        <p:txBody>
          <a:bodyPr/>
          <a:lstStyle/>
          <a:p>
            <a:endParaRPr lang="en-US"/>
          </a:p>
        </p:txBody>
      </p:sp>
      <p:sp>
        <p:nvSpPr>
          <p:cNvPr id="10" name="Text 8">
            <a:extLst>
              <a:ext uri="{FF2B5EF4-FFF2-40B4-BE49-F238E27FC236}">
                <a16:creationId xmlns:a16="http://schemas.microsoft.com/office/drawing/2014/main" id="{16B7D129-9013-8AF0-36BB-9059341C89AE}"/>
              </a:ext>
            </a:extLst>
          </p:cNvPr>
          <p:cNvSpPr/>
          <p:nvPr/>
        </p:nvSpPr>
        <p:spPr>
          <a:xfrm>
            <a:off x="5453236" y="2768648"/>
            <a:ext cx="3341995" cy="397877"/>
          </a:xfrm>
          <a:prstGeom prst="rect">
            <a:avLst/>
          </a:prstGeom>
          <a:noFill/>
          <a:ln/>
        </p:spPr>
        <p:txBody>
          <a:bodyPr wrap="none" lIns="0" tIns="0" rIns="0" bIns="0" rtlCol="0" anchor="t"/>
          <a:lstStyle/>
          <a:p>
            <a:pPr>
              <a:lnSpc>
                <a:spcPts val="3350"/>
              </a:lnSpc>
            </a:pPr>
            <a:r>
              <a:rPr lang="en-US" sz="2650" dirty="0">
                <a:solidFill>
                  <a:srgbClr val="3B3535"/>
                </a:solidFill>
                <a:ea typeface="Sora Semi Bold" pitchFamily="34" charset="-122"/>
                <a:cs typeface="Sora Semi Bold" pitchFamily="34" charset="-120"/>
              </a:rPr>
              <a:t>Reordered columns for </a:t>
            </a:r>
          </a:p>
          <a:p>
            <a:pPr>
              <a:lnSpc>
                <a:spcPts val="3350"/>
              </a:lnSpc>
            </a:pPr>
            <a:r>
              <a:rPr lang="en-US" sz="2650" dirty="0">
                <a:solidFill>
                  <a:srgbClr val="3B3535"/>
                </a:solidFill>
                <a:ea typeface="Sora Semi Bold" pitchFamily="34" charset="-122"/>
                <a:cs typeface="Sora Semi Bold" pitchFamily="34" charset="-120"/>
              </a:rPr>
              <a:t>better organization</a:t>
            </a:r>
          </a:p>
        </p:txBody>
      </p:sp>
      <p:sp>
        <p:nvSpPr>
          <p:cNvPr id="11" name="Text 9">
            <a:extLst>
              <a:ext uri="{FF2B5EF4-FFF2-40B4-BE49-F238E27FC236}">
                <a16:creationId xmlns:a16="http://schemas.microsoft.com/office/drawing/2014/main" id="{ABF9A1E4-CFD6-8344-83AB-7D8D63C936F2}"/>
              </a:ext>
            </a:extLst>
          </p:cNvPr>
          <p:cNvSpPr/>
          <p:nvPr/>
        </p:nvSpPr>
        <p:spPr>
          <a:xfrm>
            <a:off x="5446218" y="3697263"/>
            <a:ext cx="3458471" cy="1935870"/>
          </a:xfrm>
          <a:prstGeom prst="rect">
            <a:avLst/>
          </a:prstGeom>
          <a:noFill/>
          <a:ln/>
        </p:spPr>
        <p:txBody>
          <a:bodyPr wrap="square" lIns="0" tIns="0" rIns="0" bIns="0" rtlCol="0" anchor="t"/>
          <a:lstStyle/>
          <a:p>
            <a:pPr>
              <a:lnSpc>
                <a:spcPts val="2700"/>
              </a:lnSpc>
            </a:pPr>
            <a:r>
              <a:rPr lang="en-US" dirty="0"/>
              <a:t>We rearranged the columns to create a more logical structure, improving readability and making the dataset easier to navigate during analysis.</a:t>
            </a:r>
            <a:endParaRPr lang="en-US" sz="1700" dirty="0"/>
          </a:p>
        </p:txBody>
      </p:sp>
      <p:sp>
        <p:nvSpPr>
          <p:cNvPr id="12" name="Shape 10">
            <a:extLst>
              <a:ext uri="{FF2B5EF4-FFF2-40B4-BE49-F238E27FC236}">
                <a16:creationId xmlns:a16="http://schemas.microsoft.com/office/drawing/2014/main" id="{C4AF57E4-9342-8FCA-9561-A085A39627D5}"/>
              </a:ext>
            </a:extLst>
          </p:cNvPr>
          <p:cNvSpPr/>
          <p:nvPr/>
        </p:nvSpPr>
        <p:spPr>
          <a:xfrm>
            <a:off x="9558156" y="2521593"/>
            <a:ext cx="4014736" cy="3312319"/>
          </a:xfrm>
          <a:prstGeom prst="roundRect">
            <a:avLst>
              <a:gd name="adj" fmla="val 4110"/>
            </a:avLst>
          </a:prstGeom>
          <a:solidFill>
            <a:srgbClr val="FFFFFF"/>
          </a:solidFill>
          <a:ln w="30480">
            <a:solidFill>
              <a:srgbClr val="DFB8BC"/>
            </a:solidFill>
            <a:prstDash val="solid"/>
          </a:ln>
          <a:effectLst>
            <a:outerShdw blurRad="50800" dist="38100" dir="2700000" algn="tl" rotWithShape="0">
              <a:prstClr val="black">
                <a:alpha val="40000"/>
              </a:prstClr>
            </a:outerShdw>
          </a:effectLst>
        </p:spPr>
        <p:txBody>
          <a:bodyPr/>
          <a:lstStyle/>
          <a:p>
            <a:endParaRPr lang="en-US" dirty="0"/>
          </a:p>
        </p:txBody>
      </p:sp>
      <p:sp>
        <p:nvSpPr>
          <p:cNvPr id="13" name="Shape 11">
            <a:extLst>
              <a:ext uri="{FF2B5EF4-FFF2-40B4-BE49-F238E27FC236}">
                <a16:creationId xmlns:a16="http://schemas.microsoft.com/office/drawing/2014/main" id="{26141416-530A-E581-0D4F-A400847BA478}"/>
              </a:ext>
            </a:extLst>
          </p:cNvPr>
          <p:cNvSpPr/>
          <p:nvPr/>
        </p:nvSpPr>
        <p:spPr>
          <a:xfrm>
            <a:off x="9527675" y="2521593"/>
            <a:ext cx="115799" cy="3312319"/>
          </a:xfrm>
          <a:prstGeom prst="roundRect">
            <a:avLst>
              <a:gd name="adj" fmla="val 74638"/>
            </a:avLst>
          </a:prstGeom>
          <a:solidFill>
            <a:srgbClr val="DA1B2E"/>
          </a:solidFill>
          <a:ln/>
        </p:spPr>
        <p:txBody>
          <a:bodyPr/>
          <a:lstStyle/>
          <a:p>
            <a:endParaRPr lang="en-US"/>
          </a:p>
        </p:txBody>
      </p:sp>
      <p:sp>
        <p:nvSpPr>
          <p:cNvPr id="14" name="Text 12">
            <a:extLst>
              <a:ext uri="{FF2B5EF4-FFF2-40B4-BE49-F238E27FC236}">
                <a16:creationId xmlns:a16="http://schemas.microsoft.com/office/drawing/2014/main" id="{34E7EDF2-6AA4-807C-270D-4C71701239B8}"/>
              </a:ext>
            </a:extLst>
          </p:cNvPr>
          <p:cNvSpPr/>
          <p:nvPr/>
        </p:nvSpPr>
        <p:spPr>
          <a:xfrm>
            <a:off x="9896649" y="2693520"/>
            <a:ext cx="3458585" cy="795755"/>
          </a:xfrm>
          <a:prstGeom prst="rect">
            <a:avLst/>
          </a:prstGeom>
          <a:noFill/>
          <a:ln/>
        </p:spPr>
        <p:txBody>
          <a:bodyPr wrap="square" lIns="0" tIns="0" rIns="0" bIns="0" rtlCol="0" anchor="t"/>
          <a:lstStyle/>
          <a:p>
            <a:pPr>
              <a:lnSpc>
                <a:spcPts val="3350"/>
              </a:lnSpc>
            </a:pPr>
            <a:r>
              <a:rPr lang="en-US" sz="2650" dirty="0">
                <a:solidFill>
                  <a:srgbClr val="3B3535"/>
                </a:solidFill>
                <a:ea typeface="Sora Semi Bold" pitchFamily="34" charset="-122"/>
                <a:cs typeface="Sora Semi Bold" pitchFamily="34" charset="-120"/>
              </a:rPr>
              <a:t>Exported cleaned dataset for analysis</a:t>
            </a:r>
          </a:p>
        </p:txBody>
      </p:sp>
      <p:sp>
        <p:nvSpPr>
          <p:cNvPr id="15" name="Text 13">
            <a:extLst>
              <a:ext uri="{FF2B5EF4-FFF2-40B4-BE49-F238E27FC236}">
                <a16:creationId xmlns:a16="http://schemas.microsoft.com/office/drawing/2014/main" id="{4A880100-C2FF-D018-37B8-4D72EA5008D5}"/>
              </a:ext>
            </a:extLst>
          </p:cNvPr>
          <p:cNvSpPr/>
          <p:nvPr/>
        </p:nvSpPr>
        <p:spPr>
          <a:xfrm>
            <a:off x="9878890" y="3693658"/>
            <a:ext cx="3458585" cy="1935870"/>
          </a:xfrm>
          <a:prstGeom prst="rect">
            <a:avLst/>
          </a:prstGeom>
          <a:noFill/>
          <a:ln/>
        </p:spPr>
        <p:txBody>
          <a:bodyPr wrap="square" lIns="0" tIns="0" rIns="0" bIns="0" rtlCol="0" anchor="t"/>
          <a:lstStyle/>
          <a:p>
            <a:pPr>
              <a:lnSpc>
                <a:spcPts val="2700"/>
              </a:lnSpc>
            </a:pPr>
            <a:r>
              <a:rPr lang="en-US" dirty="0"/>
              <a:t>We exported the cleaned and organized dataset to a new file, ensuring it is ready for further analysis, visualization, or modeling.</a:t>
            </a:r>
          </a:p>
        </p:txBody>
      </p:sp>
      <p:sp>
        <p:nvSpPr>
          <p:cNvPr id="19" name="Text 1">
            <a:extLst>
              <a:ext uri="{FF2B5EF4-FFF2-40B4-BE49-F238E27FC236}">
                <a16:creationId xmlns:a16="http://schemas.microsoft.com/office/drawing/2014/main" id="{5424A635-F9AF-4FCC-8E97-1C7D5E3DA807}"/>
              </a:ext>
            </a:extLst>
          </p:cNvPr>
          <p:cNvSpPr/>
          <p:nvPr/>
        </p:nvSpPr>
        <p:spPr>
          <a:xfrm>
            <a:off x="709433" y="241461"/>
            <a:ext cx="12932042" cy="712708"/>
          </a:xfrm>
          <a:prstGeom prst="rect">
            <a:avLst/>
          </a:prstGeom>
          <a:noFill/>
          <a:ln/>
        </p:spPr>
        <p:txBody>
          <a:bodyPr wrap="none" lIns="0" tIns="0" rIns="0" bIns="0" rtlCol="0" anchor="t"/>
          <a:lstStyle/>
          <a:p>
            <a:pPr algn="ctr">
              <a:lnSpc>
                <a:spcPts val="5600"/>
              </a:lnSpc>
            </a:pPr>
            <a:r>
              <a:rPr lang="en-US" sz="4450" dirty="0">
                <a:solidFill>
                  <a:srgbClr val="1F1E1E"/>
                </a:solidFill>
                <a:ea typeface="Sora Semi Bold" pitchFamily="34" charset="-122"/>
                <a:cs typeface="Sora Semi Bold" pitchFamily="34" charset="-120"/>
              </a:rPr>
              <a:t>Data Cleaning</a:t>
            </a:r>
            <a:endParaRPr lang="en-US" sz="4450" dirty="0"/>
          </a:p>
        </p:txBody>
      </p:sp>
    </p:spTree>
    <p:extLst>
      <p:ext uri="{BB962C8B-B14F-4D97-AF65-F5344CB8AC3E}">
        <p14:creationId xmlns:p14="http://schemas.microsoft.com/office/powerpoint/2010/main" val="13869585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59ADA-9446-33D3-7418-E1ED09681F8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C68FF06-7D32-4917-A50F-5A3F068F2E1A}"/>
              </a:ext>
            </a:extLst>
          </p:cNvPr>
          <p:cNvPicPr>
            <a:picLocks noChangeAspect="1"/>
          </p:cNvPicPr>
          <p:nvPr/>
        </p:nvPicPr>
        <p:blipFill>
          <a:blip r:embed="rId3">
            <a:extLst>
              <a:ext uri="{28A0092B-C50C-407E-A947-70E740481C1C}">
                <a14:useLocalDpi xmlns:a14="http://schemas.microsoft.com/office/drawing/2010/main" val="0"/>
              </a:ext>
            </a:extLst>
          </a:blip>
          <a:srcRect t="13590" r="13358" b="8611"/>
          <a:stretch>
            <a:fillRect/>
          </a:stretch>
        </p:blipFill>
        <p:spPr>
          <a:xfrm>
            <a:off x="0" y="-16988"/>
            <a:ext cx="14630400" cy="8304617"/>
          </a:xfrm>
          <a:prstGeom prst="rect">
            <a:avLst/>
          </a:prstGeom>
          <a:effectLst>
            <a:outerShdw blurRad="50800" dist="38100" dir="2700000" algn="tl" rotWithShape="0">
              <a:prstClr val="black">
                <a:alpha val="40000"/>
              </a:prstClr>
            </a:outerShdw>
          </a:effectLst>
        </p:spPr>
      </p:pic>
      <p:pic>
        <p:nvPicPr>
          <p:cNvPr id="2" name="Image 0" descr="preencoded.png">
            <a:extLst>
              <a:ext uri="{FF2B5EF4-FFF2-40B4-BE49-F238E27FC236}">
                <a16:creationId xmlns:a16="http://schemas.microsoft.com/office/drawing/2014/main" id="{93006EDC-45A9-C316-07CE-E4949C122779}"/>
              </a:ext>
            </a:extLst>
          </p:cNvPr>
          <p:cNvPicPr>
            <a:picLocks noChangeAspect="1"/>
          </p:cNvPicPr>
          <p:nvPr/>
        </p:nvPicPr>
        <p:blipFill>
          <a:blip r:embed="rId4"/>
          <a:stretch>
            <a:fillRect/>
          </a:stretch>
        </p:blipFill>
        <p:spPr>
          <a:xfrm>
            <a:off x="0" y="0"/>
            <a:ext cx="5486400" cy="8229600"/>
          </a:xfrm>
          <a:prstGeom prst="rect">
            <a:avLst/>
          </a:prstGeom>
        </p:spPr>
      </p:pic>
      <p:sp>
        <p:nvSpPr>
          <p:cNvPr id="3" name="Text 0">
            <a:extLst>
              <a:ext uri="{FF2B5EF4-FFF2-40B4-BE49-F238E27FC236}">
                <a16:creationId xmlns:a16="http://schemas.microsoft.com/office/drawing/2014/main" id="{765B8B27-28D1-7F1C-23D1-8F97FBA48171}"/>
              </a:ext>
            </a:extLst>
          </p:cNvPr>
          <p:cNvSpPr/>
          <p:nvPr/>
        </p:nvSpPr>
        <p:spPr>
          <a:xfrm>
            <a:off x="5486400" y="3402092"/>
            <a:ext cx="9144000" cy="1425416"/>
          </a:xfrm>
          <a:prstGeom prst="rect">
            <a:avLst/>
          </a:prstGeom>
          <a:noFill/>
          <a:ln/>
        </p:spPr>
        <p:txBody>
          <a:bodyPr wrap="square" lIns="0" tIns="0" rIns="0" bIns="0" rtlCol="0" anchor="t"/>
          <a:lstStyle/>
          <a:p>
            <a:pPr marL="0" indent="0" algn="ctr">
              <a:lnSpc>
                <a:spcPts val="5600"/>
              </a:lnSpc>
              <a:buNone/>
            </a:pPr>
            <a:r>
              <a:rPr lang="en-US" sz="4450" b="1" dirty="0">
                <a:solidFill>
                  <a:srgbClr val="1F1E1E"/>
                </a:solidFill>
                <a:ea typeface="Sora Semi Bold" pitchFamily="34" charset="-122"/>
                <a:cs typeface="Sora Semi Bold" pitchFamily="34" charset="-120"/>
              </a:rPr>
              <a:t>Data Pre-Processing for </a:t>
            </a:r>
            <a:endParaRPr lang="ar-EG" sz="4450" b="1" dirty="0">
              <a:solidFill>
                <a:srgbClr val="1F1E1E"/>
              </a:solidFill>
              <a:ea typeface="Sora Semi Bold" pitchFamily="34" charset="-122"/>
              <a:cs typeface="Sora Semi Bold" pitchFamily="34" charset="-120"/>
            </a:endParaRPr>
          </a:p>
          <a:p>
            <a:pPr marL="0" indent="0" algn="ctr">
              <a:lnSpc>
                <a:spcPts val="5600"/>
              </a:lnSpc>
              <a:buNone/>
            </a:pPr>
            <a:r>
              <a:rPr lang="en-US" sz="4450" b="1" dirty="0">
                <a:solidFill>
                  <a:srgbClr val="1F1E1E"/>
                </a:solidFill>
                <a:ea typeface="Sora Semi Bold" pitchFamily="34" charset="-122"/>
                <a:cs typeface="Sora Semi Bold" pitchFamily="34" charset="-120"/>
              </a:rPr>
              <a:t>Heart Disease Analysis</a:t>
            </a:r>
            <a:endParaRPr lang="en-US" sz="4450" b="1" dirty="0"/>
          </a:p>
        </p:txBody>
      </p:sp>
    </p:spTree>
    <p:extLst>
      <p:ext uri="{BB962C8B-B14F-4D97-AF65-F5344CB8AC3E}">
        <p14:creationId xmlns:p14="http://schemas.microsoft.com/office/powerpoint/2010/main" val="1308696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4841416A-6236-4E10-4408-92E494A390DE}"/>
              </a:ext>
            </a:extLst>
          </p:cNvPr>
          <p:cNvPicPr>
            <a:picLocks noChangeAspect="1"/>
          </p:cNvPicPr>
          <p:nvPr/>
        </p:nvPicPr>
        <p:blipFill>
          <a:blip r:embed="rId3">
            <a:extLst>
              <a:ext uri="{28A0092B-C50C-407E-A947-70E740481C1C}">
                <a14:useLocalDpi xmlns:a14="http://schemas.microsoft.com/office/drawing/2010/main" val="0"/>
              </a:ext>
            </a:extLst>
          </a:blip>
          <a:srcRect t="13590" r="13358" b="8611"/>
          <a:stretch>
            <a:fillRect/>
          </a:stretch>
        </p:blipFill>
        <p:spPr>
          <a:xfrm>
            <a:off x="0" y="-16988"/>
            <a:ext cx="14630400" cy="8304617"/>
          </a:xfrm>
          <a:prstGeom prst="rect">
            <a:avLst/>
          </a:prstGeom>
          <a:solidFill>
            <a:srgbClr val="C00000"/>
          </a:solidFill>
          <a:effectLst>
            <a:outerShdw blurRad="50800" dist="38100" dir="2700000" algn="tl" rotWithShape="0">
              <a:prstClr val="black">
                <a:alpha val="40000"/>
              </a:prstClr>
            </a:outerShdw>
          </a:effectLst>
        </p:spPr>
      </p:pic>
      <p:sp>
        <p:nvSpPr>
          <p:cNvPr id="2" name="Text 0"/>
          <p:cNvSpPr/>
          <p:nvPr/>
        </p:nvSpPr>
        <p:spPr>
          <a:xfrm>
            <a:off x="2903551" y="474657"/>
            <a:ext cx="8853777" cy="712708"/>
          </a:xfrm>
          <a:prstGeom prst="rect">
            <a:avLst/>
          </a:prstGeom>
          <a:noFill/>
          <a:ln/>
        </p:spPr>
        <p:txBody>
          <a:bodyPr wrap="none" lIns="0" tIns="0" rIns="0" bIns="0" rtlCol="0" anchor="t"/>
          <a:lstStyle/>
          <a:p>
            <a:pPr marL="0" indent="0" algn="ctr">
              <a:lnSpc>
                <a:spcPts val="5600"/>
              </a:lnSpc>
              <a:buNone/>
            </a:pPr>
            <a:r>
              <a:rPr lang="en-US" sz="4450" b="1" dirty="0">
                <a:solidFill>
                  <a:srgbClr val="1F1E1E"/>
                </a:solidFill>
                <a:ea typeface="Sora Semi Bold" pitchFamily="34" charset="-122"/>
                <a:cs typeface="Sora Semi Bold" pitchFamily="34" charset="-120"/>
              </a:rPr>
              <a:t>Data Pre-Processing </a:t>
            </a:r>
            <a:endParaRPr lang="en-US" sz="4450" b="1" dirty="0"/>
          </a:p>
        </p:txBody>
      </p:sp>
      <p:sp>
        <p:nvSpPr>
          <p:cNvPr id="3" name="Text 1"/>
          <p:cNvSpPr/>
          <p:nvPr/>
        </p:nvSpPr>
        <p:spPr>
          <a:xfrm>
            <a:off x="773549" y="1514415"/>
            <a:ext cx="13113782" cy="693420"/>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ea typeface="Sora Light" pitchFamily="34" charset="-122"/>
                <a:cs typeface="Sora Light" pitchFamily="34" charset="-120"/>
              </a:rPr>
              <a:t>Further analysis of our comprehensive dataset provides granular detail on patient demographics and health metrics, reinforcing the foundation for our CVD risk model.</a:t>
            </a:r>
            <a:endParaRPr lang="en-US" sz="1700" dirty="0"/>
          </a:p>
        </p:txBody>
      </p:sp>
      <p:sp>
        <p:nvSpPr>
          <p:cNvPr id="4" name="Shape 2"/>
          <p:cNvSpPr/>
          <p:nvPr/>
        </p:nvSpPr>
        <p:spPr>
          <a:xfrm>
            <a:off x="7299960" y="2804993"/>
            <a:ext cx="30480" cy="4702612"/>
          </a:xfrm>
          <a:prstGeom prst="roundRect">
            <a:avLst>
              <a:gd name="adj" fmla="val 298550"/>
            </a:avLst>
          </a:prstGeom>
          <a:solidFill>
            <a:srgbClr val="C00000"/>
          </a:solidFill>
          <a:ln/>
        </p:spPr>
      </p:sp>
      <p:sp>
        <p:nvSpPr>
          <p:cNvPr id="5" name="Shape 3"/>
          <p:cNvSpPr/>
          <p:nvPr/>
        </p:nvSpPr>
        <p:spPr>
          <a:xfrm>
            <a:off x="6451997" y="3033474"/>
            <a:ext cx="649962" cy="30480"/>
          </a:xfrm>
          <a:prstGeom prst="roundRect">
            <a:avLst>
              <a:gd name="adj" fmla="val 298550"/>
            </a:avLst>
          </a:prstGeom>
          <a:solidFill>
            <a:srgbClr val="C00000"/>
          </a:solidFill>
          <a:ln/>
        </p:spPr>
      </p:sp>
      <p:sp>
        <p:nvSpPr>
          <p:cNvPr id="6" name="Shape 4"/>
          <p:cNvSpPr/>
          <p:nvPr/>
        </p:nvSpPr>
        <p:spPr>
          <a:xfrm>
            <a:off x="7071479" y="2804993"/>
            <a:ext cx="487442" cy="487442"/>
          </a:xfrm>
          <a:prstGeom prst="roundRect">
            <a:avLst>
              <a:gd name="adj" fmla="val 18669"/>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w="7620">
            <a:solidFill>
              <a:srgbClr val="DFB8BC"/>
            </a:solidFill>
            <a:prstDash val="solid"/>
          </a:ln>
          <a:effectLst>
            <a:innerShdw blurRad="63500" dist="50800" dir="13500000">
              <a:prstClr val="black">
                <a:alpha val="50000"/>
              </a:prstClr>
            </a:innerShdw>
          </a:effectLst>
        </p:spPr>
      </p:sp>
      <p:sp>
        <p:nvSpPr>
          <p:cNvPr id="8" name="Text 6"/>
          <p:cNvSpPr/>
          <p:nvPr/>
        </p:nvSpPr>
        <p:spPr>
          <a:xfrm>
            <a:off x="2455783" y="2879408"/>
            <a:ext cx="3776186" cy="356235"/>
          </a:xfrm>
          <a:prstGeom prst="rect">
            <a:avLst/>
          </a:prstGeom>
          <a:noFill/>
          <a:ln/>
        </p:spPr>
        <p:txBody>
          <a:bodyPr wrap="none" lIns="0" tIns="0" rIns="0" bIns="0" rtlCol="0" anchor="t"/>
          <a:lstStyle/>
          <a:p>
            <a:pPr marL="0" indent="0" algn="r">
              <a:lnSpc>
                <a:spcPts val="2800"/>
              </a:lnSpc>
              <a:buNone/>
            </a:pPr>
            <a:r>
              <a:rPr lang="en-US" sz="2200" b="1" dirty="0">
                <a:solidFill>
                  <a:srgbClr val="3B3535"/>
                </a:solidFill>
                <a:ea typeface="Sora Semi Bold" pitchFamily="34" charset="-122"/>
                <a:cs typeface="Sora Semi Bold" pitchFamily="34" charset="-120"/>
              </a:rPr>
              <a:t>Dataset Scope Confirmed</a:t>
            </a:r>
            <a:endParaRPr lang="en-US" sz="2200" b="1" dirty="0"/>
          </a:p>
        </p:txBody>
      </p:sp>
      <p:sp>
        <p:nvSpPr>
          <p:cNvPr id="9" name="Text 7"/>
          <p:cNvSpPr/>
          <p:nvPr/>
        </p:nvSpPr>
        <p:spPr>
          <a:xfrm>
            <a:off x="758309" y="3365540"/>
            <a:ext cx="5473660" cy="1386840"/>
          </a:xfrm>
          <a:prstGeom prst="rect">
            <a:avLst/>
          </a:prstGeom>
          <a:noFill/>
          <a:ln/>
        </p:spPr>
        <p:txBody>
          <a:bodyPr wrap="square" lIns="0" tIns="0" rIns="0" bIns="0" rtlCol="0" anchor="t"/>
          <a:lstStyle/>
          <a:p>
            <a:pPr marL="0" indent="0" algn="r">
              <a:lnSpc>
                <a:spcPts val="2700"/>
              </a:lnSpc>
              <a:buNone/>
            </a:pPr>
            <a:r>
              <a:rPr lang="en-US" sz="1700" dirty="0">
                <a:solidFill>
                  <a:srgbClr val="3B3535"/>
                </a:solidFill>
                <a:ea typeface="Sora Light" pitchFamily="34" charset="-122"/>
                <a:cs typeface="Sora Light" pitchFamily="34" charset="-120"/>
              </a:rPr>
              <a:t>Our dataset encompasses </a:t>
            </a:r>
            <a:r>
              <a:rPr lang="en-US" sz="1700" b="1" dirty="0">
                <a:solidFill>
                  <a:srgbClr val="3B3535"/>
                </a:solidFill>
                <a:ea typeface="Sora Light" pitchFamily="34" charset="-122"/>
                <a:cs typeface="Sora Light" pitchFamily="34" charset="-120"/>
              </a:rPr>
              <a:t>270,000 patient records</a:t>
            </a:r>
            <a:r>
              <a:rPr lang="en-US" sz="1700" dirty="0">
                <a:solidFill>
                  <a:srgbClr val="3B3535"/>
                </a:solidFill>
                <a:ea typeface="Sora Light" pitchFamily="34" charset="-122"/>
                <a:cs typeface="Sora Light" pitchFamily="34" charset="-120"/>
              </a:rPr>
              <a:t>, each with </a:t>
            </a:r>
            <a:r>
              <a:rPr lang="en-US" sz="1700" b="1" dirty="0">
                <a:solidFill>
                  <a:srgbClr val="3B3535"/>
                </a:solidFill>
                <a:ea typeface="Sora Light" pitchFamily="34" charset="-122"/>
                <a:cs typeface="Sora Light" pitchFamily="34" charset="-120"/>
              </a:rPr>
              <a:t>18 column</a:t>
            </a:r>
            <a:r>
              <a:rPr lang="en-US" sz="1700" dirty="0">
                <a:solidFill>
                  <a:srgbClr val="3B3535"/>
                </a:solidFill>
                <a:ea typeface="Sora Light" pitchFamily="34" charset="-122"/>
                <a:cs typeface="Sora Light" pitchFamily="34" charset="-120"/>
              </a:rPr>
              <a:t>, offering a broad spectrum of health data for robust modeling.</a:t>
            </a:r>
            <a:endParaRPr lang="en-US" sz="1700" dirty="0"/>
          </a:p>
        </p:txBody>
      </p:sp>
      <p:sp>
        <p:nvSpPr>
          <p:cNvPr id="10" name="Shape 8"/>
          <p:cNvSpPr/>
          <p:nvPr/>
        </p:nvSpPr>
        <p:spPr>
          <a:xfrm>
            <a:off x="7528441" y="4333280"/>
            <a:ext cx="649962" cy="30480"/>
          </a:xfrm>
          <a:prstGeom prst="roundRect">
            <a:avLst>
              <a:gd name="adj" fmla="val 298550"/>
            </a:avLst>
          </a:prstGeom>
          <a:solidFill>
            <a:srgbClr val="C00000"/>
          </a:solidFill>
          <a:ln/>
        </p:spPr>
      </p:sp>
      <p:sp>
        <p:nvSpPr>
          <p:cNvPr id="11" name="Shape 9"/>
          <p:cNvSpPr/>
          <p:nvPr/>
        </p:nvSpPr>
        <p:spPr>
          <a:xfrm>
            <a:off x="7071479" y="4104799"/>
            <a:ext cx="487442" cy="487442"/>
          </a:xfrm>
          <a:prstGeom prst="roundRect">
            <a:avLst>
              <a:gd name="adj" fmla="val 18669"/>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w="7620">
            <a:solidFill>
              <a:srgbClr val="DFB8BC"/>
            </a:solidFill>
            <a:prstDash val="solid"/>
          </a:ln>
        </p:spPr>
      </p:sp>
      <p:sp>
        <p:nvSpPr>
          <p:cNvPr id="13" name="Text 11"/>
          <p:cNvSpPr/>
          <p:nvPr/>
        </p:nvSpPr>
        <p:spPr>
          <a:xfrm>
            <a:off x="8398431" y="4179213"/>
            <a:ext cx="3114318" cy="356235"/>
          </a:xfrm>
          <a:prstGeom prst="rect">
            <a:avLst/>
          </a:prstGeom>
          <a:noFill/>
          <a:ln/>
        </p:spPr>
        <p:txBody>
          <a:bodyPr wrap="none" lIns="0" tIns="0" rIns="0" bIns="0" rtlCol="0" anchor="t"/>
          <a:lstStyle/>
          <a:p>
            <a:pPr marL="0" indent="0" algn="l">
              <a:lnSpc>
                <a:spcPts val="2800"/>
              </a:lnSpc>
              <a:buNone/>
            </a:pPr>
            <a:r>
              <a:rPr lang="en-US" sz="2200" b="1" dirty="0">
                <a:solidFill>
                  <a:srgbClr val="3B3535"/>
                </a:solidFill>
                <a:ea typeface="Sora Semi Bold" pitchFamily="34" charset="-122"/>
                <a:cs typeface="Sora Semi Bold" pitchFamily="34" charset="-120"/>
              </a:rPr>
              <a:t>Key Patient Statistics</a:t>
            </a:r>
            <a:endParaRPr lang="en-US" sz="2200" b="1" dirty="0"/>
          </a:p>
        </p:txBody>
      </p:sp>
      <p:sp>
        <p:nvSpPr>
          <p:cNvPr id="14" name="Text 12"/>
          <p:cNvSpPr/>
          <p:nvPr/>
        </p:nvSpPr>
        <p:spPr>
          <a:xfrm>
            <a:off x="8398431" y="4665345"/>
            <a:ext cx="5473660" cy="346710"/>
          </a:xfrm>
          <a:prstGeom prst="rect">
            <a:avLst/>
          </a:prstGeom>
          <a:noFill/>
          <a:ln/>
        </p:spPr>
        <p:txBody>
          <a:bodyPr wrap="none" lIns="0" tIns="0" rIns="0" bIns="0" rtlCol="0" anchor="t"/>
          <a:lstStyle/>
          <a:p>
            <a:pPr marL="342900" indent="-342900" algn="l">
              <a:lnSpc>
                <a:spcPts val="2700"/>
              </a:lnSpc>
              <a:buSzPct val="100000"/>
              <a:buChar char="•"/>
            </a:pPr>
            <a:r>
              <a:rPr lang="en-US" sz="1700" b="1" dirty="0">
                <a:solidFill>
                  <a:srgbClr val="3B3535"/>
                </a:solidFill>
                <a:ea typeface="Sora Light" pitchFamily="34" charset="-122"/>
                <a:cs typeface="Sora Light" pitchFamily="34" charset="-120"/>
              </a:rPr>
              <a:t>Age:</a:t>
            </a:r>
            <a:r>
              <a:rPr lang="en-US" sz="1700" dirty="0">
                <a:solidFill>
                  <a:srgbClr val="3B3535"/>
                </a:solidFill>
                <a:ea typeface="Sora Light" pitchFamily="34" charset="-122"/>
                <a:cs typeface="Sora Light" pitchFamily="34" charset="-120"/>
              </a:rPr>
              <a:t> Average 53 years (range: 25–84)</a:t>
            </a:r>
            <a:endParaRPr lang="en-US" sz="1700" dirty="0"/>
          </a:p>
        </p:txBody>
      </p:sp>
      <p:sp>
        <p:nvSpPr>
          <p:cNvPr id="15" name="Text 13"/>
          <p:cNvSpPr/>
          <p:nvPr/>
        </p:nvSpPr>
        <p:spPr>
          <a:xfrm>
            <a:off x="8398431" y="5087779"/>
            <a:ext cx="5473660" cy="346710"/>
          </a:xfrm>
          <a:prstGeom prst="rect">
            <a:avLst/>
          </a:prstGeom>
          <a:noFill/>
          <a:ln/>
        </p:spPr>
        <p:txBody>
          <a:bodyPr wrap="none" lIns="0" tIns="0" rIns="0" bIns="0" rtlCol="0" anchor="t"/>
          <a:lstStyle/>
          <a:p>
            <a:pPr marL="342900" indent="-342900" algn="l">
              <a:lnSpc>
                <a:spcPts val="2700"/>
              </a:lnSpc>
              <a:buSzPct val="100000"/>
              <a:buChar char="•"/>
            </a:pPr>
            <a:r>
              <a:rPr lang="en-US" sz="1700" b="1" dirty="0">
                <a:solidFill>
                  <a:srgbClr val="3B3535"/>
                </a:solidFill>
                <a:ea typeface="Sora Light" pitchFamily="34" charset="-122"/>
                <a:cs typeface="Sora Light" pitchFamily="34" charset="-120"/>
              </a:rPr>
              <a:t>Height:</a:t>
            </a:r>
            <a:r>
              <a:rPr lang="en-US" sz="1700" dirty="0">
                <a:solidFill>
                  <a:srgbClr val="3B3535"/>
                </a:solidFill>
                <a:ea typeface="Sora Light" pitchFamily="34" charset="-122"/>
                <a:cs typeface="Sora Light" pitchFamily="34" charset="-120"/>
              </a:rPr>
              <a:t> Average 168 cm (range: 145–194 cm)</a:t>
            </a:r>
            <a:endParaRPr lang="en-US" sz="1700" dirty="0"/>
          </a:p>
        </p:txBody>
      </p:sp>
      <p:sp>
        <p:nvSpPr>
          <p:cNvPr id="16" name="Text 14"/>
          <p:cNvSpPr/>
          <p:nvPr/>
        </p:nvSpPr>
        <p:spPr>
          <a:xfrm>
            <a:off x="8398431" y="5510213"/>
            <a:ext cx="5473660" cy="346710"/>
          </a:xfrm>
          <a:prstGeom prst="rect">
            <a:avLst/>
          </a:prstGeom>
          <a:noFill/>
          <a:ln/>
        </p:spPr>
        <p:txBody>
          <a:bodyPr wrap="none" lIns="0" tIns="0" rIns="0" bIns="0" rtlCol="0" anchor="t"/>
          <a:lstStyle/>
          <a:p>
            <a:pPr marL="342900" indent="-342900" algn="l">
              <a:lnSpc>
                <a:spcPts val="2700"/>
              </a:lnSpc>
              <a:buSzPct val="100000"/>
              <a:buChar char="•"/>
            </a:pPr>
            <a:r>
              <a:rPr lang="en-US" sz="1700" b="1" dirty="0">
                <a:solidFill>
                  <a:srgbClr val="3B3535"/>
                </a:solidFill>
                <a:ea typeface="Sora Light" pitchFamily="34" charset="-122"/>
                <a:cs typeface="Sora Light" pitchFamily="34" charset="-120"/>
              </a:rPr>
              <a:t>Weight:</a:t>
            </a:r>
            <a:r>
              <a:rPr lang="en-US" sz="1700" dirty="0">
                <a:solidFill>
                  <a:srgbClr val="3B3535"/>
                </a:solidFill>
                <a:ea typeface="Sora Light" pitchFamily="34" charset="-122"/>
                <a:cs typeface="Sora Light" pitchFamily="34" charset="-120"/>
              </a:rPr>
              <a:t> Average 96 kg (range: 45–199 kg)</a:t>
            </a:r>
            <a:endParaRPr lang="en-US" sz="1700" dirty="0"/>
          </a:p>
        </p:txBody>
      </p:sp>
      <p:sp>
        <p:nvSpPr>
          <p:cNvPr id="17" name="Text 15"/>
          <p:cNvSpPr/>
          <p:nvPr/>
        </p:nvSpPr>
        <p:spPr>
          <a:xfrm>
            <a:off x="8398431" y="5932646"/>
            <a:ext cx="5473660" cy="346710"/>
          </a:xfrm>
          <a:prstGeom prst="rect">
            <a:avLst/>
          </a:prstGeom>
          <a:noFill/>
          <a:ln/>
        </p:spPr>
        <p:txBody>
          <a:bodyPr wrap="none" lIns="0" tIns="0" rIns="0" bIns="0" rtlCol="0" anchor="t"/>
          <a:lstStyle/>
          <a:p>
            <a:pPr marL="342900" indent="-342900" algn="l">
              <a:lnSpc>
                <a:spcPts val="2700"/>
              </a:lnSpc>
              <a:buSzPct val="100000"/>
              <a:buChar char="•"/>
            </a:pPr>
            <a:r>
              <a:rPr lang="en-US" sz="1700" b="1" dirty="0">
                <a:solidFill>
                  <a:srgbClr val="3B3535"/>
                </a:solidFill>
                <a:ea typeface="Sora Light" pitchFamily="34" charset="-122"/>
                <a:cs typeface="Sora Light" pitchFamily="34" charset="-120"/>
              </a:rPr>
              <a:t>BMI:</a:t>
            </a:r>
            <a:r>
              <a:rPr lang="en-US" sz="1700" dirty="0">
                <a:solidFill>
                  <a:srgbClr val="3B3535"/>
                </a:solidFill>
                <a:ea typeface="Sora Light" pitchFamily="34" charset="-122"/>
                <a:cs typeface="Sora Light" pitchFamily="34" charset="-120"/>
              </a:rPr>
              <a:t> Average 34.7 (range: 13.3–88.4)</a:t>
            </a:r>
            <a:endParaRPr lang="en-US" sz="1700" dirty="0"/>
          </a:p>
        </p:txBody>
      </p:sp>
      <p:sp>
        <p:nvSpPr>
          <p:cNvPr id="18" name="Shape 16"/>
          <p:cNvSpPr/>
          <p:nvPr/>
        </p:nvSpPr>
        <p:spPr>
          <a:xfrm>
            <a:off x="6451997" y="5637133"/>
            <a:ext cx="649962" cy="30480"/>
          </a:xfrm>
          <a:prstGeom prst="roundRect">
            <a:avLst>
              <a:gd name="adj" fmla="val 298550"/>
            </a:avLst>
          </a:prstGeom>
          <a:solidFill>
            <a:srgbClr val="C00000"/>
          </a:solidFill>
          <a:ln/>
        </p:spPr>
      </p:sp>
      <p:sp>
        <p:nvSpPr>
          <p:cNvPr id="19" name="Shape 17"/>
          <p:cNvSpPr/>
          <p:nvPr/>
        </p:nvSpPr>
        <p:spPr>
          <a:xfrm>
            <a:off x="7071479" y="5408652"/>
            <a:ext cx="487442" cy="487442"/>
          </a:xfrm>
          <a:prstGeom prst="roundRect">
            <a:avLst>
              <a:gd name="adj" fmla="val 18669"/>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w="7620">
            <a:solidFill>
              <a:srgbClr val="DFB8BC"/>
            </a:solidFill>
            <a:prstDash val="solid"/>
          </a:ln>
        </p:spPr>
      </p:sp>
      <p:sp>
        <p:nvSpPr>
          <p:cNvPr id="21" name="Text 19"/>
          <p:cNvSpPr/>
          <p:nvPr/>
        </p:nvSpPr>
        <p:spPr>
          <a:xfrm>
            <a:off x="2592348" y="5483066"/>
            <a:ext cx="3639622" cy="356235"/>
          </a:xfrm>
          <a:prstGeom prst="rect">
            <a:avLst/>
          </a:prstGeom>
          <a:noFill/>
          <a:ln/>
        </p:spPr>
        <p:txBody>
          <a:bodyPr wrap="none" lIns="0" tIns="0" rIns="0" bIns="0" rtlCol="0" anchor="t"/>
          <a:lstStyle/>
          <a:p>
            <a:pPr marL="0" indent="0" algn="r">
              <a:lnSpc>
                <a:spcPts val="2800"/>
              </a:lnSpc>
              <a:buNone/>
            </a:pPr>
            <a:r>
              <a:rPr lang="en-US" sz="2200" b="1" dirty="0">
                <a:solidFill>
                  <a:srgbClr val="3B3535"/>
                </a:solidFill>
                <a:ea typeface="Sora Semi Bold" pitchFamily="34" charset="-122"/>
                <a:cs typeface="Sora Semi Bold" pitchFamily="34" charset="-120"/>
              </a:rPr>
              <a:t>Blood Pressure Readings</a:t>
            </a:r>
            <a:endParaRPr lang="en-US" sz="2200" b="1" dirty="0"/>
          </a:p>
        </p:txBody>
      </p:sp>
      <p:sp>
        <p:nvSpPr>
          <p:cNvPr id="22" name="Text 20"/>
          <p:cNvSpPr/>
          <p:nvPr/>
        </p:nvSpPr>
        <p:spPr>
          <a:xfrm>
            <a:off x="758309" y="5969198"/>
            <a:ext cx="5473660" cy="693420"/>
          </a:xfrm>
          <a:prstGeom prst="rect">
            <a:avLst/>
          </a:prstGeom>
          <a:noFill/>
          <a:ln/>
        </p:spPr>
        <p:txBody>
          <a:bodyPr wrap="square" lIns="0" tIns="0" rIns="0" bIns="0" rtlCol="0" anchor="t"/>
          <a:lstStyle/>
          <a:p>
            <a:pPr marL="342900" indent="-342900" algn="l">
              <a:lnSpc>
                <a:spcPts val="2700"/>
              </a:lnSpc>
              <a:buSzPct val="100000"/>
              <a:buChar char="•"/>
            </a:pPr>
            <a:r>
              <a:rPr lang="en-US" sz="1700" b="1" dirty="0">
                <a:solidFill>
                  <a:srgbClr val="3B3535"/>
                </a:solidFill>
                <a:ea typeface="Sora Light" pitchFamily="34" charset="-122"/>
                <a:cs typeface="Sora Light" pitchFamily="34" charset="-120"/>
              </a:rPr>
              <a:t>Systolic BP (ap_hi):</a:t>
            </a:r>
            <a:r>
              <a:rPr lang="en-US" sz="1700" dirty="0">
                <a:solidFill>
                  <a:srgbClr val="3B3535"/>
                </a:solidFill>
                <a:ea typeface="Sora Light" pitchFamily="34" charset="-122"/>
                <a:cs typeface="Sora Light" pitchFamily="34" charset="-120"/>
              </a:rPr>
              <a:t> Average 135 mmHg (range: 90–179 mmHg)</a:t>
            </a:r>
            <a:endParaRPr lang="en-US" sz="1700" dirty="0"/>
          </a:p>
        </p:txBody>
      </p:sp>
      <p:sp>
        <p:nvSpPr>
          <p:cNvPr id="23" name="Text 21"/>
          <p:cNvSpPr/>
          <p:nvPr/>
        </p:nvSpPr>
        <p:spPr>
          <a:xfrm>
            <a:off x="758309" y="6738342"/>
            <a:ext cx="5473660" cy="693420"/>
          </a:xfrm>
          <a:prstGeom prst="rect">
            <a:avLst/>
          </a:prstGeom>
          <a:noFill/>
          <a:ln/>
        </p:spPr>
        <p:txBody>
          <a:bodyPr wrap="square" lIns="0" tIns="0" rIns="0" bIns="0" rtlCol="0" anchor="t"/>
          <a:lstStyle/>
          <a:p>
            <a:pPr marL="342900" indent="-342900" algn="l">
              <a:lnSpc>
                <a:spcPts val="2700"/>
              </a:lnSpc>
              <a:buSzPct val="100000"/>
              <a:buChar char="•"/>
            </a:pPr>
            <a:r>
              <a:rPr lang="en-US" sz="1700" b="1" dirty="0">
                <a:solidFill>
                  <a:srgbClr val="3B3535"/>
                </a:solidFill>
                <a:ea typeface="Sora Light" pitchFamily="34" charset="-122"/>
                <a:cs typeface="Sora Light" pitchFamily="34" charset="-120"/>
              </a:rPr>
              <a:t>Diastolic BP (ap_lo):</a:t>
            </a:r>
            <a:r>
              <a:rPr lang="en-US" sz="1700" dirty="0">
                <a:solidFill>
                  <a:srgbClr val="3B3535"/>
                </a:solidFill>
                <a:ea typeface="Sora Light" pitchFamily="34" charset="-122"/>
                <a:cs typeface="Sora Light" pitchFamily="34" charset="-120"/>
              </a:rPr>
              <a:t> Average 84.5 mmHg (range: 60–109 mmHg)</a:t>
            </a:r>
            <a:endParaRPr lang="en-US" sz="17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2FA1E71-CF6C-B541-20E5-5ED6EF0D871F}"/>
              </a:ext>
            </a:extLst>
          </p:cNvPr>
          <p:cNvPicPr>
            <a:picLocks noChangeAspect="1"/>
          </p:cNvPicPr>
          <p:nvPr/>
        </p:nvPicPr>
        <p:blipFill>
          <a:blip r:embed="rId3">
            <a:extLst>
              <a:ext uri="{28A0092B-C50C-407E-A947-70E740481C1C}">
                <a14:useLocalDpi xmlns:a14="http://schemas.microsoft.com/office/drawing/2010/main" val="0"/>
              </a:ext>
            </a:extLst>
          </a:blip>
          <a:srcRect t="13590" r="13358" b="8611"/>
          <a:stretch>
            <a:fillRect/>
          </a:stretch>
        </p:blipFill>
        <p:spPr>
          <a:xfrm>
            <a:off x="0" y="-16988"/>
            <a:ext cx="14630400" cy="8304617"/>
          </a:xfrm>
          <a:prstGeom prst="rect">
            <a:avLst/>
          </a:prstGeom>
          <a:effectLst>
            <a:outerShdw blurRad="50800" dist="38100" dir="2700000" algn="tl" rotWithShape="0">
              <a:prstClr val="black">
                <a:alpha val="40000"/>
              </a:prstClr>
            </a:outerShdw>
          </a:effectLst>
        </p:spPr>
      </p:pic>
      <p:sp>
        <p:nvSpPr>
          <p:cNvPr id="3" name="Text 0"/>
          <p:cNvSpPr/>
          <p:nvPr/>
        </p:nvSpPr>
        <p:spPr>
          <a:xfrm>
            <a:off x="758309" y="5271715"/>
            <a:ext cx="4570928" cy="356235"/>
          </a:xfrm>
          <a:prstGeom prst="rect">
            <a:avLst/>
          </a:prstGeom>
          <a:noFill/>
          <a:ln/>
        </p:spPr>
        <p:txBody>
          <a:bodyPr wrap="none" lIns="0" tIns="0" rIns="0" bIns="0" rtlCol="0" anchor="t"/>
          <a:lstStyle/>
          <a:p>
            <a:pPr marL="0" indent="0" algn="l">
              <a:lnSpc>
                <a:spcPts val="2800"/>
              </a:lnSpc>
              <a:buNone/>
            </a:pPr>
            <a:r>
              <a:rPr lang="en-US" sz="2200" b="1" dirty="0">
                <a:solidFill>
                  <a:srgbClr val="3B3535"/>
                </a:solidFill>
                <a:ea typeface="Sora Semi Bold" pitchFamily="34" charset="-122"/>
                <a:cs typeface="Sora Semi Bold" pitchFamily="34" charset="-120"/>
              </a:rPr>
              <a:t>Targeting Outliers for Accuracy</a:t>
            </a:r>
            <a:endParaRPr lang="en-US" sz="2200" b="1" dirty="0"/>
          </a:p>
        </p:txBody>
      </p:sp>
      <p:sp>
        <p:nvSpPr>
          <p:cNvPr id="4" name="Text 1"/>
          <p:cNvSpPr/>
          <p:nvPr/>
        </p:nvSpPr>
        <p:spPr>
          <a:xfrm>
            <a:off x="758309" y="5757847"/>
            <a:ext cx="6421517" cy="1386840"/>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ea typeface="Sora Light" pitchFamily="34" charset="-122"/>
                <a:cs typeface="Sora Light" pitchFamily="34" charset="-120"/>
              </a:rPr>
              <a:t>Visualizations like histograms and boxplots, combined with the Interquartile Range (IQR) method, were critical in detecting and removing </a:t>
            </a:r>
            <a:r>
              <a:rPr lang="en-US" sz="1700" b="1" dirty="0">
                <a:solidFill>
                  <a:srgbClr val="3B3535"/>
                </a:solidFill>
                <a:ea typeface="Sora Light" pitchFamily="34" charset="-122"/>
                <a:cs typeface="Sora Light" pitchFamily="34" charset="-120"/>
              </a:rPr>
              <a:t>3,379</a:t>
            </a:r>
            <a:r>
              <a:rPr lang="en-US" sz="1700" dirty="0">
                <a:solidFill>
                  <a:srgbClr val="3B3535"/>
                </a:solidFill>
                <a:ea typeface="Sora Light" pitchFamily="34" charset="-122"/>
                <a:cs typeface="Sora Light" pitchFamily="34" charset="-120"/>
              </a:rPr>
              <a:t> </a:t>
            </a:r>
            <a:r>
              <a:rPr lang="en-US" sz="1700" b="1" dirty="0">
                <a:solidFill>
                  <a:srgbClr val="3B3535"/>
                </a:solidFill>
                <a:ea typeface="Sora Light" pitchFamily="34" charset="-122"/>
                <a:cs typeface="Sora Light" pitchFamily="34" charset="-120"/>
              </a:rPr>
              <a:t>weight</a:t>
            </a:r>
            <a:r>
              <a:rPr lang="en-US" sz="1700" dirty="0">
                <a:solidFill>
                  <a:srgbClr val="3B3535"/>
                </a:solidFill>
                <a:ea typeface="Sora Light" pitchFamily="34" charset="-122"/>
                <a:cs typeface="Sora Light" pitchFamily="34" charset="-120"/>
              </a:rPr>
              <a:t> and </a:t>
            </a:r>
            <a:r>
              <a:rPr lang="en-US" sz="1700" b="1" dirty="0">
                <a:solidFill>
                  <a:srgbClr val="3B3535"/>
                </a:solidFill>
                <a:ea typeface="Sora Light" pitchFamily="34" charset="-122"/>
                <a:cs typeface="Sora Light" pitchFamily="34" charset="-120"/>
              </a:rPr>
              <a:t>5,605</a:t>
            </a:r>
            <a:r>
              <a:rPr lang="en-US" sz="1700" dirty="0">
                <a:solidFill>
                  <a:srgbClr val="3B3535"/>
                </a:solidFill>
                <a:ea typeface="Sora Light" pitchFamily="34" charset="-122"/>
                <a:cs typeface="Sora Light" pitchFamily="34" charset="-120"/>
              </a:rPr>
              <a:t> </a:t>
            </a:r>
            <a:r>
              <a:rPr lang="en-US" sz="1700" b="1" dirty="0">
                <a:solidFill>
                  <a:srgbClr val="3B3535"/>
                </a:solidFill>
                <a:ea typeface="Sora Light" pitchFamily="34" charset="-122"/>
                <a:cs typeface="Sora Light" pitchFamily="34" charset="-120"/>
              </a:rPr>
              <a:t>BMI</a:t>
            </a:r>
            <a:r>
              <a:rPr lang="en-US" sz="1700" dirty="0">
                <a:solidFill>
                  <a:srgbClr val="3B3535"/>
                </a:solidFill>
                <a:ea typeface="Sora Light" pitchFamily="34" charset="-122"/>
                <a:cs typeface="Sora Light" pitchFamily="34" charset="-120"/>
              </a:rPr>
              <a:t> outliers, enhancing data</a:t>
            </a:r>
          </a:p>
          <a:p>
            <a:pPr marL="0" indent="0" algn="l">
              <a:lnSpc>
                <a:spcPts val="2700"/>
              </a:lnSpc>
              <a:buNone/>
            </a:pPr>
            <a:r>
              <a:rPr lang="en-US" sz="1700" dirty="0">
                <a:solidFill>
                  <a:srgbClr val="3B3535"/>
                </a:solidFill>
                <a:ea typeface="Sora Light" pitchFamily="34" charset="-122"/>
                <a:cs typeface="Sora Light" pitchFamily="34" charset="-120"/>
              </a:rPr>
              <a:t>quality for precise modeling.</a:t>
            </a:r>
            <a:endParaRPr lang="en-US" sz="1700" dirty="0"/>
          </a:p>
        </p:txBody>
      </p:sp>
      <p:sp>
        <p:nvSpPr>
          <p:cNvPr id="6" name="Text 2"/>
          <p:cNvSpPr/>
          <p:nvPr/>
        </p:nvSpPr>
        <p:spPr>
          <a:xfrm>
            <a:off x="7450574" y="5271715"/>
            <a:ext cx="4559141" cy="356235"/>
          </a:xfrm>
          <a:prstGeom prst="rect">
            <a:avLst/>
          </a:prstGeom>
          <a:noFill/>
          <a:ln/>
        </p:spPr>
        <p:txBody>
          <a:bodyPr wrap="none" lIns="0" tIns="0" rIns="0" bIns="0" rtlCol="0" anchor="t"/>
          <a:lstStyle/>
          <a:p>
            <a:pPr marL="0" indent="0" algn="l">
              <a:lnSpc>
                <a:spcPts val="2800"/>
              </a:lnSpc>
              <a:buNone/>
            </a:pPr>
            <a:r>
              <a:rPr lang="en-US" sz="2200" b="1" dirty="0">
                <a:solidFill>
                  <a:srgbClr val="3B3535"/>
                </a:solidFill>
                <a:ea typeface="Sora Semi Bold" pitchFamily="34" charset="-122"/>
                <a:cs typeface="Sora Semi Bold" pitchFamily="34" charset="-120"/>
              </a:rPr>
              <a:t>Unveiling Feature Distributions</a:t>
            </a:r>
            <a:endParaRPr lang="en-US" sz="2200" b="1" dirty="0"/>
          </a:p>
        </p:txBody>
      </p:sp>
      <p:sp>
        <p:nvSpPr>
          <p:cNvPr id="7" name="Text 3"/>
          <p:cNvSpPr/>
          <p:nvPr/>
        </p:nvSpPr>
        <p:spPr>
          <a:xfrm>
            <a:off x="7450574" y="5757847"/>
            <a:ext cx="6421517" cy="1733550"/>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ea typeface="Sora Light" pitchFamily="34" charset="-122"/>
                <a:cs typeface="Sora Light" pitchFamily="34" charset="-120"/>
              </a:rPr>
              <a:t>Histograms provided essential visual insights into the spread and </a:t>
            </a:r>
          </a:p>
          <a:p>
            <a:pPr marL="0" indent="0" algn="l">
              <a:lnSpc>
                <a:spcPts val="2700"/>
              </a:lnSpc>
              <a:buNone/>
            </a:pPr>
            <a:r>
              <a:rPr lang="en-US" sz="1700" dirty="0">
                <a:solidFill>
                  <a:srgbClr val="3B3535"/>
                </a:solidFill>
                <a:ea typeface="Sora Light" pitchFamily="34" charset="-122"/>
                <a:cs typeface="Sora Light" pitchFamily="34" charset="-120"/>
              </a:rPr>
              <a:t>central tendencies of our key health-related features. This allowed us</a:t>
            </a:r>
          </a:p>
          <a:p>
            <a:pPr marL="0" indent="0" algn="l">
              <a:lnSpc>
                <a:spcPts val="2700"/>
              </a:lnSpc>
              <a:buNone/>
            </a:pPr>
            <a:r>
              <a:rPr lang="en-US" sz="1700" dirty="0">
                <a:solidFill>
                  <a:srgbClr val="3B3535"/>
                </a:solidFill>
                <a:ea typeface="Sora Light" pitchFamily="34" charset="-122"/>
                <a:cs typeface="Sora Light" pitchFamily="34" charset="-120"/>
              </a:rPr>
              <a:t> to identify skewness, gaps, and potential issues, informing subsequent modeling decisions.</a:t>
            </a:r>
            <a:endParaRPr lang="en-US" sz="1700" dirty="0"/>
          </a:p>
        </p:txBody>
      </p:sp>
      <p:pic>
        <p:nvPicPr>
          <p:cNvPr id="8" name="Picture 7">
            <a:extLst>
              <a:ext uri="{FF2B5EF4-FFF2-40B4-BE49-F238E27FC236}">
                <a16:creationId xmlns:a16="http://schemas.microsoft.com/office/drawing/2014/main" id="{C2122961-6160-A141-0F6A-CE4B8CD4911F}"/>
              </a:ext>
            </a:extLst>
          </p:cNvPr>
          <p:cNvPicPr>
            <a:picLocks noChangeAspect="1"/>
          </p:cNvPicPr>
          <p:nvPr/>
        </p:nvPicPr>
        <p:blipFill>
          <a:blip r:embed="rId4"/>
          <a:stretch>
            <a:fillRect/>
          </a:stretch>
        </p:blipFill>
        <p:spPr>
          <a:xfrm>
            <a:off x="7315199" y="1319383"/>
            <a:ext cx="6313714" cy="3464232"/>
          </a:xfrm>
          <a:prstGeom prst="rect">
            <a:avLst/>
          </a:prstGeom>
        </p:spPr>
      </p:pic>
      <p:pic>
        <p:nvPicPr>
          <p:cNvPr id="9" name="Picture 8">
            <a:extLst>
              <a:ext uri="{FF2B5EF4-FFF2-40B4-BE49-F238E27FC236}">
                <a16:creationId xmlns:a16="http://schemas.microsoft.com/office/drawing/2014/main" id="{EAA26682-1288-0970-960E-B5A05E78DB90}"/>
              </a:ext>
            </a:extLst>
          </p:cNvPr>
          <p:cNvPicPr>
            <a:picLocks noChangeAspect="1"/>
          </p:cNvPicPr>
          <p:nvPr/>
        </p:nvPicPr>
        <p:blipFill>
          <a:blip r:embed="rId5"/>
          <a:stretch>
            <a:fillRect/>
          </a:stretch>
        </p:blipFill>
        <p:spPr>
          <a:xfrm>
            <a:off x="696687" y="1334931"/>
            <a:ext cx="6259283" cy="3452332"/>
          </a:xfrm>
          <a:prstGeom prst="rect">
            <a:avLst/>
          </a:prstGeom>
        </p:spPr>
      </p:pic>
      <p:sp>
        <p:nvSpPr>
          <p:cNvPr id="17" name="Text 0">
            <a:extLst>
              <a:ext uri="{FF2B5EF4-FFF2-40B4-BE49-F238E27FC236}">
                <a16:creationId xmlns:a16="http://schemas.microsoft.com/office/drawing/2014/main" id="{13FF1BB0-E44A-3E36-1059-AE56DAEAE8EC}"/>
              </a:ext>
            </a:extLst>
          </p:cNvPr>
          <p:cNvSpPr/>
          <p:nvPr/>
        </p:nvSpPr>
        <p:spPr>
          <a:xfrm>
            <a:off x="3023685" y="53838"/>
            <a:ext cx="8853777" cy="712708"/>
          </a:xfrm>
          <a:prstGeom prst="rect">
            <a:avLst/>
          </a:prstGeom>
          <a:noFill/>
          <a:ln/>
        </p:spPr>
        <p:txBody>
          <a:bodyPr wrap="none" lIns="0" tIns="0" rIns="0" bIns="0" rtlCol="0" anchor="t"/>
          <a:lstStyle/>
          <a:p>
            <a:pPr marL="0" indent="0" algn="ctr">
              <a:lnSpc>
                <a:spcPts val="5600"/>
              </a:lnSpc>
              <a:buNone/>
            </a:pPr>
            <a:r>
              <a:rPr lang="en-US" sz="4450" b="1" dirty="0">
                <a:solidFill>
                  <a:srgbClr val="1F1E1E"/>
                </a:solidFill>
                <a:ea typeface="Sora Semi Bold" pitchFamily="34" charset="-122"/>
                <a:cs typeface="Sora Semi Bold" pitchFamily="34" charset="-120"/>
              </a:rPr>
              <a:t>Data Pre-Processing </a:t>
            </a:r>
            <a:endParaRPr lang="en-US" sz="4450" b="1"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0B78B-7EDB-A5B0-605C-74A1CF773F2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7E330DC-ABD1-8F21-2682-0C00ADAD15C7}"/>
              </a:ext>
            </a:extLst>
          </p:cNvPr>
          <p:cNvPicPr>
            <a:picLocks noChangeAspect="1"/>
          </p:cNvPicPr>
          <p:nvPr/>
        </p:nvPicPr>
        <p:blipFill>
          <a:blip r:embed="rId3">
            <a:extLst>
              <a:ext uri="{28A0092B-C50C-407E-A947-70E740481C1C}">
                <a14:useLocalDpi xmlns:a14="http://schemas.microsoft.com/office/drawing/2010/main" val="0"/>
              </a:ext>
            </a:extLst>
          </a:blip>
          <a:srcRect t="13590" r="13358" b="8611"/>
          <a:stretch>
            <a:fillRect/>
          </a:stretch>
        </p:blipFill>
        <p:spPr>
          <a:xfrm>
            <a:off x="0" y="-16988"/>
            <a:ext cx="14630400" cy="8304617"/>
          </a:xfrm>
          <a:prstGeom prst="rect">
            <a:avLst/>
          </a:prstGeom>
          <a:effectLst>
            <a:outerShdw blurRad="50800" dist="38100" dir="2700000" algn="tl" rotWithShape="0">
              <a:prstClr val="black">
                <a:alpha val="40000"/>
              </a:prstClr>
            </a:outerShdw>
          </a:effectLst>
        </p:spPr>
      </p:pic>
      <p:pic>
        <p:nvPicPr>
          <p:cNvPr id="2" name="Image 0" descr="preencoded.png">
            <a:extLst>
              <a:ext uri="{FF2B5EF4-FFF2-40B4-BE49-F238E27FC236}">
                <a16:creationId xmlns:a16="http://schemas.microsoft.com/office/drawing/2014/main" id="{154D6D65-F01B-A846-E11D-51A00C4BCA5A}"/>
              </a:ext>
            </a:extLst>
          </p:cNvPr>
          <p:cNvPicPr>
            <a:picLocks noChangeAspect="1"/>
          </p:cNvPicPr>
          <p:nvPr/>
        </p:nvPicPr>
        <p:blipFill>
          <a:blip r:embed="rId4"/>
          <a:stretch>
            <a:fillRect/>
          </a:stretch>
        </p:blipFill>
        <p:spPr>
          <a:xfrm>
            <a:off x="0" y="0"/>
            <a:ext cx="5486400" cy="8229600"/>
          </a:xfrm>
          <a:prstGeom prst="rect">
            <a:avLst/>
          </a:prstGeom>
        </p:spPr>
      </p:pic>
      <p:sp>
        <p:nvSpPr>
          <p:cNvPr id="3" name="Text 0">
            <a:extLst>
              <a:ext uri="{FF2B5EF4-FFF2-40B4-BE49-F238E27FC236}">
                <a16:creationId xmlns:a16="http://schemas.microsoft.com/office/drawing/2014/main" id="{E30D7660-75F3-CB03-FA24-572C4C415F6A}"/>
              </a:ext>
            </a:extLst>
          </p:cNvPr>
          <p:cNvSpPr/>
          <p:nvPr/>
        </p:nvSpPr>
        <p:spPr>
          <a:xfrm>
            <a:off x="5486400" y="3402092"/>
            <a:ext cx="9144000" cy="1425416"/>
          </a:xfrm>
          <a:prstGeom prst="rect">
            <a:avLst/>
          </a:prstGeom>
          <a:noFill/>
          <a:ln/>
        </p:spPr>
        <p:txBody>
          <a:bodyPr wrap="square" lIns="0" tIns="0" rIns="0" bIns="0" rtlCol="0" anchor="t"/>
          <a:lstStyle/>
          <a:p>
            <a:pPr marL="0" indent="0" algn="ctr">
              <a:lnSpc>
                <a:spcPts val="5600"/>
              </a:lnSpc>
              <a:buNone/>
            </a:pPr>
            <a:r>
              <a:rPr lang="en-US" sz="4450" dirty="0">
                <a:solidFill>
                  <a:srgbClr val="1F1E1E"/>
                </a:solidFill>
                <a:ea typeface="Sora Semi Bold" pitchFamily="34" charset="-122"/>
                <a:cs typeface="Sora Semi Bold" pitchFamily="34" charset="-120"/>
              </a:rPr>
              <a:t>Data Calculation &amp; Visualization for</a:t>
            </a:r>
          </a:p>
          <a:p>
            <a:pPr marL="0" indent="0" algn="ctr">
              <a:lnSpc>
                <a:spcPts val="5600"/>
              </a:lnSpc>
              <a:buNone/>
            </a:pPr>
            <a:r>
              <a:rPr lang="en-US" sz="4450" dirty="0">
                <a:solidFill>
                  <a:srgbClr val="1F1E1E"/>
                </a:solidFill>
                <a:ea typeface="Sora Semi Bold" pitchFamily="34" charset="-122"/>
                <a:cs typeface="Sora Semi Bold" pitchFamily="34" charset="-120"/>
              </a:rPr>
              <a:t>Heart Disease Analysis</a:t>
            </a:r>
            <a:endParaRPr lang="en-US" sz="4450" dirty="0"/>
          </a:p>
        </p:txBody>
      </p:sp>
    </p:spTree>
    <p:extLst>
      <p:ext uri="{BB962C8B-B14F-4D97-AF65-F5344CB8AC3E}">
        <p14:creationId xmlns:p14="http://schemas.microsoft.com/office/powerpoint/2010/main" val="1859378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575965-CD12-AA60-F601-85D2B4500D8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F37440D-DED3-5FB3-EA79-C0556F64A66D}"/>
              </a:ext>
            </a:extLst>
          </p:cNvPr>
          <p:cNvPicPr>
            <a:picLocks noChangeAspect="1"/>
          </p:cNvPicPr>
          <p:nvPr/>
        </p:nvPicPr>
        <p:blipFill>
          <a:blip r:embed="rId3">
            <a:extLst>
              <a:ext uri="{28A0092B-C50C-407E-A947-70E740481C1C}">
                <a14:useLocalDpi xmlns:a14="http://schemas.microsoft.com/office/drawing/2010/main" val="0"/>
              </a:ext>
            </a:extLst>
          </a:blip>
          <a:srcRect t="13590" r="13358" b="8611"/>
          <a:stretch>
            <a:fillRect/>
          </a:stretch>
        </p:blipFill>
        <p:spPr>
          <a:xfrm>
            <a:off x="0" y="-16988"/>
            <a:ext cx="14630400" cy="8304617"/>
          </a:xfrm>
          <a:prstGeom prst="rect">
            <a:avLst/>
          </a:prstGeom>
          <a:effectLst>
            <a:outerShdw blurRad="50800" dist="38100" dir="2700000" algn="tl" rotWithShape="0">
              <a:prstClr val="black">
                <a:alpha val="40000"/>
              </a:prstClr>
            </a:outerShdw>
          </a:effectLst>
        </p:spPr>
      </p:pic>
      <p:sp>
        <p:nvSpPr>
          <p:cNvPr id="2" name="Text 0">
            <a:extLst>
              <a:ext uri="{FF2B5EF4-FFF2-40B4-BE49-F238E27FC236}">
                <a16:creationId xmlns:a16="http://schemas.microsoft.com/office/drawing/2014/main" id="{1A63132B-C9D7-E613-8065-62C610A15435}"/>
              </a:ext>
            </a:extLst>
          </p:cNvPr>
          <p:cNvSpPr/>
          <p:nvPr/>
        </p:nvSpPr>
        <p:spPr>
          <a:xfrm>
            <a:off x="675093" y="1471552"/>
            <a:ext cx="9395936" cy="614005"/>
          </a:xfrm>
          <a:prstGeom prst="rect">
            <a:avLst/>
          </a:prstGeom>
          <a:noFill/>
          <a:ln/>
        </p:spPr>
        <p:txBody>
          <a:bodyPr wrap="none" lIns="0" tIns="0" rIns="0" bIns="0" rtlCol="0" anchor="t"/>
          <a:lstStyle/>
          <a:p>
            <a:pPr marL="0" indent="0" algn="l">
              <a:lnSpc>
                <a:spcPts val="4800"/>
              </a:lnSpc>
              <a:buNone/>
            </a:pPr>
            <a:r>
              <a:rPr lang="en-US" sz="3850" dirty="0">
                <a:solidFill>
                  <a:srgbClr val="1F1E1E"/>
                </a:solidFill>
                <a:ea typeface="Sora Semi Bold" pitchFamily="34" charset="-122"/>
                <a:cs typeface="Sora Semi Bold" pitchFamily="34" charset="-120"/>
              </a:rPr>
              <a:t>Data Calculation </a:t>
            </a:r>
            <a:endParaRPr lang="en-US" sz="3850" dirty="0"/>
          </a:p>
        </p:txBody>
      </p:sp>
      <p:sp>
        <p:nvSpPr>
          <p:cNvPr id="4" name="Shape 2">
            <a:extLst>
              <a:ext uri="{FF2B5EF4-FFF2-40B4-BE49-F238E27FC236}">
                <a16:creationId xmlns:a16="http://schemas.microsoft.com/office/drawing/2014/main" id="{AEAC6716-2B8C-B361-E8ED-C35BC1ADD9AD}"/>
              </a:ext>
            </a:extLst>
          </p:cNvPr>
          <p:cNvSpPr/>
          <p:nvPr/>
        </p:nvSpPr>
        <p:spPr>
          <a:xfrm>
            <a:off x="653296" y="2682359"/>
            <a:ext cx="4316849" cy="4640580"/>
          </a:xfrm>
          <a:prstGeom prst="roundRect">
            <a:avLst>
              <a:gd name="adj" fmla="val 2542"/>
            </a:avLst>
          </a:prstGeom>
          <a:solidFill>
            <a:srgbClr val="FFFFFF"/>
          </a:solidFill>
          <a:ln/>
          <a:effectLst>
            <a:outerShdw blurRad="50800" dist="38100" dir="2700000" algn="tl" rotWithShape="0">
              <a:prstClr val="black">
                <a:alpha val="40000"/>
              </a:prstClr>
            </a:outerShdw>
          </a:effectLst>
        </p:spPr>
      </p:sp>
      <p:sp>
        <p:nvSpPr>
          <p:cNvPr id="5" name="Shape 3">
            <a:extLst>
              <a:ext uri="{FF2B5EF4-FFF2-40B4-BE49-F238E27FC236}">
                <a16:creationId xmlns:a16="http://schemas.microsoft.com/office/drawing/2014/main" id="{B473BCA3-6EF7-8446-4495-1F78927D9519}"/>
              </a:ext>
            </a:extLst>
          </p:cNvPr>
          <p:cNvSpPr/>
          <p:nvPr/>
        </p:nvSpPr>
        <p:spPr>
          <a:xfrm>
            <a:off x="653296" y="2659499"/>
            <a:ext cx="4316849" cy="91440"/>
          </a:xfrm>
          <a:prstGeom prst="roundRect">
            <a:avLst>
              <a:gd name="adj" fmla="val 85742"/>
            </a:avLst>
          </a:prstGeom>
          <a:solidFill>
            <a:srgbClr val="DA1B2E"/>
          </a:solidFill>
          <a:ln/>
        </p:spPr>
      </p:sp>
      <p:sp>
        <p:nvSpPr>
          <p:cNvPr id="6" name="Shape 4">
            <a:extLst>
              <a:ext uri="{FF2B5EF4-FFF2-40B4-BE49-F238E27FC236}">
                <a16:creationId xmlns:a16="http://schemas.microsoft.com/office/drawing/2014/main" id="{E07B0973-107C-709C-6669-AD5788DA05DD}"/>
              </a:ext>
            </a:extLst>
          </p:cNvPr>
          <p:cNvSpPr/>
          <p:nvPr/>
        </p:nvSpPr>
        <p:spPr>
          <a:xfrm>
            <a:off x="2531685" y="2402443"/>
            <a:ext cx="559951" cy="559951"/>
          </a:xfrm>
          <a:prstGeom prst="roundRect">
            <a:avLst>
              <a:gd name="adj" fmla="val 163300"/>
            </a:avLst>
          </a:prstGeom>
          <a:solidFill>
            <a:srgbClr val="DA1B2E"/>
          </a:solidFill>
          <a:ln/>
        </p:spPr>
      </p:sp>
      <p:sp>
        <p:nvSpPr>
          <p:cNvPr id="8" name="Text 6">
            <a:extLst>
              <a:ext uri="{FF2B5EF4-FFF2-40B4-BE49-F238E27FC236}">
                <a16:creationId xmlns:a16="http://schemas.microsoft.com/office/drawing/2014/main" id="{DD3E9332-2116-7ACD-B1ED-53F806C210A6}"/>
              </a:ext>
            </a:extLst>
          </p:cNvPr>
          <p:cNvSpPr/>
          <p:nvPr/>
        </p:nvSpPr>
        <p:spPr>
          <a:xfrm>
            <a:off x="862727" y="3148965"/>
            <a:ext cx="2456140" cy="306943"/>
          </a:xfrm>
          <a:prstGeom prst="rect">
            <a:avLst/>
          </a:prstGeom>
          <a:noFill/>
          <a:ln/>
        </p:spPr>
        <p:txBody>
          <a:bodyPr wrap="none" lIns="0" tIns="0" rIns="0" bIns="0" rtlCol="0" anchor="t"/>
          <a:lstStyle/>
          <a:p>
            <a:pPr marL="0" indent="0" algn="l">
              <a:lnSpc>
                <a:spcPts val="2400"/>
              </a:lnSpc>
              <a:buNone/>
            </a:pPr>
            <a:r>
              <a:rPr lang="en-US" sz="1900" b="1" dirty="0">
                <a:solidFill>
                  <a:srgbClr val="3B3535"/>
                </a:solidFill>
                <a:ea typeface="Sora Semi Bold" pitchFamily="34" charset="-122"/>
                <a:cs typeface="Sora Semi Bold" pitchFamily="34" charset="-120"/>
              </a:rPr>
              <a:t>CVD Prevalence</a:t>
            </a:r>
            <a:endParaRPr lang="en-US" sz="1900" b="1" dirty="0"/>
          </a:p>
        </p:txBody>
      </p:sp>
      <p:sp>
        <p:nvSpPr>
          <p:cNvPr id="9" name="Text 7">
            <a:extLst>
              <a:ext uri="{FF2B5EF4-FFF2-40B4-BE49-F238E27FC236}">
                <a16:creationId xmlns:a16="http://schemas.microsoft.com/office/drawing/2014/main" id="{1BA3E726-E67E-B91A-C3FB-3F7B95711C3A}"/>
              </a:ext>
            </a:extLst>
          </p:cNvPr>
          <p:cNvSpPr/>
          <p:nvPr/>
        </p:nvSpPr>
        <p:spPr>
          <a:xfrm>
            <a:off x="862727" y="3567827"/>
            <a:ext cx="3897987" cy="597218"/>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3B3535"/>
                </a:solidFill>
                <a:ea typeface="Sora Light" pitchFamily="34" charset="-122"/>
                <a:cs typeface="Sora Light" pitchFamily="34" charset="-120"/>
              </a:rPr>
              <a:t>Total CVD:</a:t>
            </a:r>
            <a:r>
              <a:rPr lang="en-US" sz="1450" dirty="0">
                <a:solidFill>
                  <a:srgbClr val="3B3535"/>
                </a:solidFill>
                <a:ea typeface="Sora Light" pitchFamily="34" charset="-122"/>
                <a:cs typeface="Sora Light" pitchFamily="34" charset="-120"/>
              </a:rPr>
              <a:t> Number of individuals diagnosed with CVD.</a:t>
            </a:r>
            <a:endParaRPr lang="en-US" sz="1450" dirty="0"/>
          </a:p>
        </p:txBody>
      </p:sp>
      <p:sp>
        <p:nvSpPr>
          <p:cNvPr id="10" name="Text 8">
            <a:extLst>
              <a:ext uri="{FF2B5EF4-FFF2-40B4-BE49-F238E27FC236}">
                <a16:creationId xmlns:a16="http://schemas.microsoft.com/office/drawing/2014/main" id="{B8B70E9C-0BA4-A0C2-7A22-6A6E7E802196}"/>
              </a:ext>
            </a:extLst>
          </p:cNvPr>
          <p:cNvSpPr/>
          <p:nvPr/>
        </p:nvSpPr>
        <p:spPr>
          <a:xfrm>
            <a:off x="862727" y="4230291"/>
            <a:ext cx="3897987" cy="597218"/>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3B3535"/>
                </a:solidFill>
                <a:ea typeface="Sora Light" pitchFamily="34" charset="-122"/>
                <a:cs typeface="Sora Light" pitchFamily="34" charset="-120"/>
              </a:rPr>
              <a:t>Total Non-CVD:</a:t>
            </a:r>
            <a:r>
              <a:rPr lang="en-US" sz="1450" dirty="0">
                <a:solidFill>
                  <a:srgbClr val="3B3535"/>
                </a:solidFill>
                <a:ea typeface="Sora Light" pitchFamily="34" charset="-122"/>
                <a:cs typeface="Sora Light" pitchFamily="34" charset="-120"/>
              </a:rPr>
              <a:t> Number of individuals without CVD.</a:t>
            </a:r>
            <a:endParaRPr lang="en-US" sz="1450" dirty="0"/>
          </a:p>
        </p:txBody>
      </p:sp>
      <p:sp>
        <p:nvSpPr>
          <p:cNvPr id="11" name="Text 9">
            <a:extLst>
              <a:ext uri="{FF2B5EF4-FFF2-40B4-BE49-F238E27FC236}">
                <a16:creationId xmlns:a16="http://schemas.microsoft.com/office/drawing/2014/main" id="{E709B25E-254D-03D6-ED47-A8B6406A7567}"/>
              </a:ext>
            </a:extLst>
          </p:cNvPr>
          <p:cNvSpPr/>
          <p:nvPr/>
        </p:nvSpPr>
        <p:spPr>
          <a:xfrm>
            <a:off x="862727" y="4892754"/>
            <a:ext cx="3897987" cy="597218"/>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3B3535"/>
                </a:solidFill>
                <a:ea typeface="Sora Light" pitchFamily="34" charset="-122"/>
                <a:cs typeface="Sora Light" pitchFamily="34" charset="-120"/>
              </a:rPr>
              <a:t>CVD %:</a:t>
            </a:r>
            <a:r>
              <a:rPr lang="en-US" sz="1450" dirty="0">
                <a:solidFill>
                  <a:srgbClr val="3B3535"/>
                </a:solidFill>
                <a:ea typeface="Sora Light" pitchFamily="34" charset="-122"/>
                <a:cs typeface="Sora Light" pitchFamily="34" charset="-120"/>
              </a:rPr>
              <a:t> Percentage of the population with CVD.</a:t>
            </a:r>
            <a:endParaRPr lang="en-US" sz="1450" dirty="0"/>
          </a:p>
        </p:txBody>
      </p:sp>
      <p:sp>
        <p:nvSpPr>
          <p:cNvPr id="12" name="Text 10">
            <a:extLst>
              <a:ext uri="{FF2B5EF4-FFF2-40B4-BE49-F238E27FC236}">
                <a16:creationId xmlns:a16="http://schemas.microsoft.com/office/drawing/2014/main" id="{822C9A67-BCA9-735A-4276-55FFB98D4446}"/>
              </a:ext>
            </a:extLst>
          </p:cNvPr>
          <p:cNvSpPr/>
          <p:nvPr/>
        </p:nvSpPr>
        <p:spPr>
          <a:xfrm>
            <a:off x="862727" y="5555218"/>
            <a:ext cx="3897987" cy="597218"/>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3B3535"/>
                </a:solidFill>
                <a:ea typeface="Sora Light" pitchFamily="34" charset="-122"/>
                <a:cs typeface="Sora Light" pitchFamily="34" charset="-120"/>
              </a:rPr>
              <a:t>Non-CVD %:</a:t>
            </a:r>
            <a:r>
              <a:rPr lang="en-US" sz="1450" dirty="0">
                <a:solidFill>
                  <a:srgbClr val="3B3535"/>
                </a:solidFill>
                <a:ea typeface="Sora Light" pitchFamily="34" charset="-122"/>
                <a:cs typeface="Sora Light" pitchFamily="34" charset="-120"/>
              </a:rPr>
              <a:t> Percentage of the population without CVD.</a:t>
            </a:r>
            <a:endParaRPr lang="en-US" sz="1450" dirty="0"/>
          </a:p>
        </p:txBody>
      </p:sp>
      <p:sp>
        <p:nvSpPr>
          <p:cNvPr id="13" name="Shape 11">
            <a:extLst>
              <a:ext uri="{FF2B5EF4-FFF2-40B4-BE49-F238E27FC236}">
                <a16:creationId xmlns:a16="http://schemas.microsoft.com/office/drawing/2014/main" id="{5D56A184-127F-1827-D867-E52EE26CA127}"/>
              </a:ext>
            </a:extLst>
          </p:cNvPr>
          <p:cNvSpPr/>
          <p:nvPr/>
        </p:nvSpPr>
        <p:spPr>
          <a:xfrm>
            <a:off x="5156716" y="2682359"/>
            <a:ext cx="4316849" cy="4640580"/>
          </a:xfrm>
          <a:prstGeom prst="roundRect">
            <a:avLst>
              <a:gd name="adj" fmla="val 2542"/>
            </a:avLst>
          </a:prstGeom>
          <a:solidFill>
            <a:srgbClr val="FFFFFF"/>
          </a:solidFill>
          <a:ln/>
          <a:effectLst>
            <a:outerShdw blurRad="50800" dist="38100" dir="2700000" algn="tl" rotWithShape="0">
              <a:prstClr val="black">
                <a:alpha val="40000"/>
              </a:prstClr>
            </a:outerShdw>
          </a:effectLst>
        </p:spPr>
      </p:sp>
      <p:sp>
        <p:nvSpPr>
          <p:cNvPr id="14" name="Shape 12">
            <a:extLst>
              <a:ext uri="{FF2B5EF4-FFF2-40B4-BE49-F238E27FC236}">
                <a16:creationId xmlns:a16="http://schemas.microsoft.com/office/drawing/2014/main" id="{85605B60-43B1-4087-A20F-AB96BD0A880A}"/>
              </a:ext>
            </a:extLst>
          </p:cNvPr>
          <p:cNvSpPr/>
          <p:nvPr/>
        </p:nvSpPr>
        <p:spPr>
          <a:xfrm>
            <a:off x="5156716" y="2659499"/>
            <a:ext cx="4316849" cy="91440"/>
          </a:xfrm>
          <a:prstGeom prst="roundRect">
            <a:avLst>
              <a:gd name="adj" fmla="val 85742"/>
            </a:avLst>
          </a:prstGeom>
          <a:solidFill>
            <a:srgbClr val="DA1B2E"/>
          </a:solidFill>
          <a:ln/>
        </p:spPr>
      </p:sp>
      <p:sp>
        <p:nvSpPr>
          <p:cNvPr id="15" name="Shape 13">
            <a:extLst>
              <a:ext uri="{FF2B5EF4-FFF2-40B4-BE49-F238E27FC236}">
                <a16:creationId xmlns:a16="http://schemas.microsoft.com/office/drawing/2014/main" id="{8BBAB2D5-A87F-1EE5-7960-D450942F8878}"/>
              </a:ext>
            </a:extLst>
          </p:cNvPr>
          <p:cNvSpPr/>
          <p:nvPr/>
        </p:nvSpPr>
        <p:spPr>
          <a:xfrm>
            <a:off x="7035105" y="2402443"/>
            <a:ext cx="559951" cy="559951"/>
          </a:xfrm>
          <a:prstGeom prst="roundRect">
            <a:avLst>
              <a:gd name="adj" fmla="val 163300"/>
            </a:avLst>
          </a:prstGeom>
          <a:solidFill>
            <a:srgbClr val="DA1B2E"/>
          </a:solidFill>
          <a:ln/>
        </p:spPr>
      </p:sp>
      <p:sp>
        <p:nvSpPr>
          <p:cNvPr id="17" name="Text 15">
            <a:extLst>
              <a:ext uri="{FF2B5EF4-FFF2-40B4-BE49-F238E27FC236}">
                <a16:creationId xmlns:a16="http://schemas.microsoft.com/office/drawing/2014/main" id="{4958E3CF-290D-9CA8-AE78-4DE4E4554E20}"/>
              </a:ext>
            </a:extLst>
          </p:cNvPr>
          <p:cNvSpPr/>
          <p:nvPr/>
        </p:nvSpPr>
        <p:spPr>
          <a:xfrm>
            <a:off x="5366147" y="3148965"/>
            <a:ext cx="2504003" cy="306943"/>
          </a:xfrm>
          <a:prstGeom prst="rect">
            <a:avLst/>
          </a:prstGeom>
          <a:noFill/>
          <a:ln/>
        </p:spPr>
        <p:txBody>
          <a:bodyPr wrap="none" lIns="0" tIns="0" rIns="0" bIns="0" rtlCol="0" anchor="t"/>
          <a:lstStyle/>
          <a:p>
            <a:pPr marL="0" indent="0" algn="l">
              <a:lnSpc>
                <a:spcPts val="2400"/>
              </a:lnSpc>
              <a:buNone/>
            </a:pPr>
            <a:r>
              <a:rPr lang="en-US" sz="1900" b="1" dirty="0">
                <a:solidFill>
                  <a:srgbClr val="3B3535"/>
                </a:solidFill>
                <a:ea typeface="Sora Semi Bold" pitchFamily="34" charset="-122"/>
                <a:cs typeface="Sora Semi Bold" pitchFamily="34" charset="-120"/>
              </a:rPr>
              <a:t>Risk Factor Analysis</a:t>
            </a:r>
            <a:endParaRPr lang="en-US" sz="1900" b="1" dirty="0"/>
          </a:p>
        </p:txBody>
      </p:sp>
      <p:sp>
        <p:nvSpPr>
          <p:cNvPr id="18" name="Text 16">
            <a:extLst>
              <a:ext uri="{FF2B5EF4-FFF2-40B4-BE49-F238E27FC236}">
                <a16:creationId xmlns:a16="http://schemas.microsoft.com/office/drawing/2014/main" id="{B73EF136-B03A-F4F1-9B06-9C84C0E35378}"/>
              </a:ext>
            </a:extLst>
          </p:cNvPr>
          <p:cNvSpPr/>
          <p:nvPr/>
        </p:nvSpPr>
        <p:spPr>
          <a:xfrm>
            <a:off x="5366147" y="3567827"/>
            <a:ext cx="3897987" cy="597218"/>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3B3535"/>
                </a:solidFill>
                <a:ea typeface="Sora Light" pitchFamily="34" charset="-122"/>
                <a:cs typeface="Sora Light" pitchFamily="34" charset="-120"/>
              </a:rPr>
              <a:t>Smokers CVD:</a:t>
            </a:r>
            <a:r>
              <a:rPr lang="en-US" sz="1450" dirty="0">
                <a:solidFill>
                  <a:srgbClr val="3B3535"/>
                </a:solidFill>
                <a:ea typeface="Sora Light" pitchFamily="34" charset="-122"/>
                <a:cs typeface="Sora Light" pitchFamily="34" charset="-120"/>
              </a:rPr>
              <a:t> Number of smokers diagnosed with CVD.</a:t>
            </a:r>
            <a:endParaRPr lang="en-US" sz="1450" dirty="0"/>
          </a:p>
        </p:txBody>
      </p:sp>
      <p:sp>
        <p:nvSpPr>
          <p:cNvPr id="19" name="Text 17">
            <a:extLst>
              <a:ext uri="{FF2B5EF4-FFF2-40B4-BE49-F238E27FC236}">
                <a16:creationId xmlns:a16="http://schemas.microsoft.com/office/drawing/2014/main" id="{FABADAB1-2A2D-2732-60A7-12F2CE475533}"/>
              </a:ext>
            </a:extLst>
          </p:cNvPr>
          <p:cNvSpPr/>
          <p:nvPr/>
        </p:nvSpPr>
        <p:spPr>
          <a:xfrm>
            <a:off x="5366147" y="4230291"/>
            <a:ext cx="3897987" cy="597218"/>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3B3535"/>
                </a:solidFill>
                <a:ea typeface="Sora Light" pitchFamily="34" charset="-122"/>
                <a:cs typeface="Sora Light" pitchFamily="34" charset="-120"/>
              </a:rPr>
              <a:t>Alcohol CVD:</a:t>
            </a:r>
            <a:r>
              <a:rPr lang="en-US" sz="1450" dirty="0">
                <a:solidFill>
                  <a:srgbClr val="3B3535"/>
                </a:solidFill>
                <a:ea typeface="Sora Light" pitchFamily="34" charset="-122"/>
                <a:cs typeface="Sora Light" pitchFamily="34" charset="-120"/>
              </a:rPr>
              <a:t> Number of alcohol users diagnosed with CVD.</a:t>
            </a:r>
            <a:endParaRPr lang="en-US" sz="1450" dirty="0"/>
          </a:p>
        </p:txBody>
      </p:sp>
      <p:sp>
        <p:nvSpPr>
          <p:cNvPr id="20" name="Text 18">
            <a:extLst>
              <a:ext uri="{FF2B5EF4-FFF2-40B4-BE49-F238E27FC236}">
                <a16:creationId xmlns:a16="http://schemas.microsoft.com/office/drawing/2014/main" id="{6D696307-23F4-008F-BBEE-180F58129BE3}"/>
              </a:ext>
            </a:extLst>
          </p:cNvPr>
          <p:cNvSpPr/>
          <p:nvPr/>
        </p:nvSpPr>
        <p:spPr>
          <a:xfrm>
            <a:off x="5366147" y="4892754"/>
            <a:ext cx="3897987" cy="895826"/>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3B3535"/>
                </a:solidFill>
                <a:ea typeface="Sora Light" pitchFamily="34" charset="-122"/>
                <a:cs typeface="Sora Light" pitchFamily="34" charset="-120"/>
              </a:rPr>
              <a:t>Non-active CVD:</a:t>
            </a:r>
            <a:r>
              <a:rPr lang="en-US" sz="1450" dirty="0">
                <a:solidFill>
                  <a:srgbClr val="3B3535"/>
                </a:solidFill>
                <a:ea typeface="Sora Light" pitchFamily="34" charset="-122"/>
                <a:cs typeface="Sora Light" pitchFamily="34" charset="-120"/>
              </a:rPr>
              <a:t> Number of non-active individuals diagnosed with CVD.</a:t>
            </a:r>
            <a:endParaRPr lang="en-US" sz="1450" dirty="0"/>
          </a:p>
        </p:txBody>
      </p:sp>
      <p:sp>
        <p:nvSpPr>
          <p:cNvPr id="21" name="Shape 19">
            <a:extLst>
              <a:ext uri="{FF2B5EF4-FFF2-40B4-BE49-F238E27FC236}">
                <a16:creationId xmlns:a16="http://schemas.microsoft.com/office/drawing/2014/main" id="{A3E57852-102B-2964-FF35-B182BDDC288B}"/>
              </a:ext>
            </a:extLst>
          </p:cNvPr>
          <p:cNvSpPr/>
          <p:nvPr/>
        </p:nvSpPr>
        <p:spPr>
          <a:xfrm>
            <a:off x="9660136" y="2682359"/>
            <a:ext cx="4316968" cy="4640580"/>
          </a:xfrm>
          <a:prstGeom prst="roundRect">
            <a:avLst>
              <a:gd name="adj" fmla="val 2542"/>
            </a:avLst>
          </a:prstGeom>
          <a:solidFill>
            <a:srgbClr val="FFFFFF"/>
          </a:solidFill>
          <a:ln/>
          <a:effectLst>
            <a:outerShdw blurRad="50800" dist="38100" dir="2700000" algn="tl" rotWithShape="0">
              <a:prstClr val="black">
                <a:alpha val="40000"/>
              </a:prstClr>
            </a:outerShdw>
          </a:effectLst>
        </p:spPr>
      </p:sp>
      <p:sp>
        <p:nvSpPr>
          <p:cNvPr id="22" name="Shape 20">
            <a:extLst>
              <a:ext uri="{FF2B5EF4-FFF2-40B4-BE49-F238E27FC236}">
                <a16:creationId xmlns:a16="http://schemas.microsoft.com/office/drawing/2014/main" id="{103D4501-23BB-5B15-2288-566894D97863}"/>
              </a:ext>
            </a:extLst>
          </p:cNvPr>
          <p:cNvSpPr/>
          <p:nvPr/>
        </p:nvSpPr>
        <p:spPr>
          <a:xfrm>
            <a:off x="9660136" y="2659499"/>
            <a:ext cx="4316968" cy="91440"/>
          </a:xfrm>
          <a:prstGeom prst="roundRect">
            <a:avLst>
              <a:gd name="adj" fmla="val 85742"/>
            </a:avLst>
          </a:prstGeom>
          <a:solidFill>
            <a:srgbClr val="DA1B2E"/>
          </a:solidFill>
          <a:ln/>
        </p:spPr>
      </p:sp>
      <p:sp>
        <p:nvSpPr>
          <p:cNvPr id="23" name="Shape 21">
            <a:extLst>
              <a:ext uri="{FF2B5EF4-FFF2-40B4-BE49-F238E27FC236}">
                <a16:creationId xmlns:a16="http://schemas.microsoft.com/office/drawing/2014/main" id="{E1439A3B-8533-51F6-21E2-3CB02B9AAA22}"/>
              </a:ext>
            </a:extLst>
          </p:cNvPr>
          <p:cNvSpPr/>
          <p:nvPr/>
        </p:nvSpPr>
        <p:spPr>
          <a:xfrm>
            <a:off x="11538645" y="2402443"/>
            <a:ext cx="559951" cy="559951"/>
          </a:xfrm>
          <a:prstGeom prst="roundRect">
            <a:avLst>
              <a:gd name="adj" fmla="val 163300"/>
            </a:avLst>
          </a:prstGeom>
          <a:solidFill>
            <a:srgbClr val="DA1B2E"/>
          </a:solidFill>
          <a:ln/>
        </p:spPr>
        <p:txBody>
          <a:bodyPr/>
          <a:lstStyle/>
          <a:p>
            <a:endParaRPr lang="en-US" dirty="0"/>
          </a:p>
        </p:txBody>
      </p:sp>
      <p:sp>
        <p:nvSpPr>
          <p:cNvPr id="25" name="Text 23">
            <a:extLst>
              <a:ext uri="{FF2B5EF4-FFF2-40B4-BE49-F238E27FC236}">
                <a16:creationId xmlns:a16="http://schemas.microsoft.com/office/drawing/2014/main" id="{8661D237-AA13-E404-35EA-236ADE9B65EF}"/>
              </a:ext>
            </a:extLst>
          </p:cNvPr>
          <p:cNvSpPr/>
          <p:nvPr/>
        </p:nvSpPr>
        <p:spPr>
          <a:xfrm>
            <a:off x="9869567" y="3148965"/>
            <a:ext cx="3424595" cy="306943"/>
          </a:xfrm>
          <a:prstGeom prst="rect">
            <a:avLst/>
          </a:prstGeom>
          <a:noFill/>
          <a:ln/>
        </p:spPr>
        <p:txBody>
          <a:bodyPr wrap="none" lIns="0" tIns="0" rIns="0" bIns="0" rtlCol="0" anchor="t"/>
          <a:lstStyle/>
          <a:p>
            <a:pPr marL="0" indent="0" algn="l">
              <a:lnSpc>
                <a:spcPts val="2400"/>
              </a:lnSpc>
              <a:buNone/>
            </a:pPr>
            <a:r>
              <a:rPr lang="en-US" sz="1900" b="1" dirty="0">
                <a:solidFill>
                  <a:srgbClr val="3B3535"/>
                </a:solidFill>
                <a:ea typeface="Sora Semi Bold" pitchFamily="34" charset="-122"/>
                <a:cs typeface="Sora Semi Bold" pitchFamily="34" charset="-120"/>
              </a:rPr>
              <a:t>Risk Prediction &amp; Guidance</a:t>
            </a:r>
            <a:endParaRPr lang="en-US" sz="1900" b="1" dirty="0"/>
          </a:p>
        </p:txBody>
      </p:sp>
      <p:sp>
        <p:nvSpPr>
          <p:cNvPr id="26" name="Text 24">
            <a:extLst>
              <a:ext uri="{FF2B5EF4-FFF2-40B4-BE49-F238E27FC236}">
                <a16:creationId xmlns:a16="http://schemas.microsoft.com/office/drawing/2014/main" id="{599C56F6-909A-576B-133C-897D26C15359}"/>
              </a:ext>
            </a:extLst>
          </p:cNvPr>
          <p:cNvSpPr/>
          <p:nvPr/>
        </p:nvSpPr>
        <p:spPr>
          <a:xfrm>
            <a:off x="9869567" y="3567827"/>
            <a:ext cx="3898106" cy="597218"/>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3B3535"/>
                </a:solidFill>
                <a:ea typeface="Sora Light" pitchFamily="34" charset="-122"/>
                <a:cs typeface="Sora Light" pitchFamily="34" charset="-120"/>
              </a:rPr>
              <a:t>Total Matched Records:</a:t>
            </a:r>
            <a:r>
              <a:rPr lang="en-US" sz="1450" dirty="0">
                <a:solidFill>
                  <a:srgbClr val="3B3535"/>
                </a:solidFill>
                <a:ea typeface="Sora Light" pitchFamily="34" charset="-122"/>
                <a:cs typeface="Sora Light" pitchFamily="34" charset="-120"/>
              </a:rPr>
              <a:t> Number of records after applying specific filters.</a:t>
            </a:r>
            <a:endParaRPr lang="en-US" sz="1450" dirty="0"/>
          </a:p>
        </p:txBody>
      </p:sp>
      <p:sp>
        <p:nvSpPr>
          <p:cNvPr id="27" name="Text 25">
            <a:extLst>
              <a:ext uri="{FF2B5EF4-FFF2-40B4-BE49-F238E27FC236}">
                <a16:creationId xmlns:a16="http://schemas.microsoft.com/office/drawing/2014/main" id="{A7A66FD9-FEDF-49D9-57CC-DFC04A7DFB07}"/>
              </a:ext>
            </a:extLst>
          </p:cNvPr>
          <p:cNvSpPr/>
          <p:nvPr/>
        </p:nvSpPr>
        <p:spPr>
          <a:xfrm>
            <a:off x="9869567" y="4230291"/>
            <a:ext cx="3898106" cy="895826"/>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3B3535"/>
                </a:solidFill>
                <a:ea typeface="Sora Light" pitchFamily="34" charset="-122"/>
                <a:cs typeface="Sora Light" pitchFamily="34" charset="-120"/>
              </a:rPr>
              <a:t>Expected CVD Risk Percentage:</a:t>
            </a:r>
            <a:r>
              <a:rPr lang="en-US" sz="1450" dirty="0">
                <a:solidFill>
                  <a:srgbClr val="3B3535"/>
                </a:solidFill>
                <a:ea typeface="Sora Light" pitchFamily="34" charset="-122"/>
                <a:cs typeface="Sora Light" pitchFamily="34" charset="-120"/>
              </a:rPr>
              <a:t> Predicted CVD risk based on filtered data.</a:t>
            </a:r>
            <a:endParaRPr lang="en-US" sz="1450" dirty="0"/>
          </a:p>
        </p:txBody>
      </p:sp>
      <p:sp>
        <p:nvSpPr>
          <p:cNvPr id="28" name="Text 26">
            <a:extLst>
              <a:ext uri="{FF2B5EF4-FFF2-40B4-BE49-F238E27FC236}">
                <a16:creationId xmlns:a16="http://schemas.microsoft.com/office/drawing/2014/main" id="{F805F809-8A78-025F-A5C1-C3FED9EB90C5}"/>
              </a:ext>
            </a:extLst>
          </p:cNvPr>
          <p:cNvSpPr/>
          <p:nvPr/>
        </p:nvSpPr>
        <p:spPr>
          <a:xfrm>
            <a:off x="9869567" y="5191363"/>
            <a:ext cx="3898106" cy="597218"/>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3B3535"/>
                </a:solidFill>
                <a:ea typeface="Sora Light" pitchFamily="34" charset="-122"/>
                <a:cs typeface="Sora Light" pitchFamily="34" charset="-120"/>
              </a:rPr>
              <a:t>Risk Guidance Message:</a:t>
            </a:r>
            <a:r>
              <a:rPr lang="en-US" sz="1450" dirty="0">
                <a:solidFill>
                  <a:srgbClr val="3B3535"/>
                </a:solidFill>
                <a:ea typeface="Sora Light" pitchFamily="34" charset="-122"/>
                <a:cs typeface="Sora Light" pitchFamily="34" charset="-120"/>
              </a:rPr>
              <a:t> A textual message indicating the risk category.</a:t>
            </a:r>
            <a:endParaRPr lang="en-US" sz="1450" dirty="0"/>
          </a:p>
        </p:txBody>
      </p:sp>
      <p:sp>
        <p:nvSpPr>
          <p:cNvPr id="29" name="Text 27">
            <a:extLst>
              <a:ext uri="{FF2B5EF4-FFF2-40B4-BE49-F238E27FC236}">
                <a16:creationId xmlns:a16="http://schemas.microsoft.com/office/drawing/2014/main" id="{7C2445E4-31BC-20AB-2212-76A76C3639EF}"/>
              </a:ext>
            </a:extLst>
          </p:cNvPr>
          <p:cNvSpPr/>
          <p:nvPr/>
        </p:nvSpPr>
        <p:spPr>
          <a:xfrm>
            <a:off x="9869567" y="5853827"/>
            <a:ext cx="3898106" cy="597218"/>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3B3535"/>
                </a:solidFill>
                <a:ea typeface="Sora Light" pitchFamily="34" charset="-122"/>
                <a:cs typeface="Sora Light" pitchFamily="34" charset="-120"/>
              </a:rPr>
              <a:t>Gauge Risk Value:</a:t>
            </a:r>
            <a:r>
              <a:rPr lang="en-US" sz="1450" dirty="0">
                <a:solidFill>
                  <a:srgbClr val="3B3535"/>
                </a:solidFill>
                <a:ea typeface="Sora Light" pitchFamily="34" charset="-122"/>
                <a:cs typeface="Sora Light" pitchFamily="34" charset="-120"/>
              </a:rPr>
              <a:t> Clean numerical value for gauge visualizations.</a:t>
            </a:r>
            <a:endParaRPr lang="en-US" sz="1450" dirty="0"/>
          </a:p>
        </p:txBody>
      </p:sp>
      <p:sp>
        <p:nvSpPr>
          <p:cNvPr id="30" name="Text 28">
            <a:extLst>
              <a:ext uri="{FF2B5EF4-FFF2-40B4-BE49-F238E27FC236}">
                <a16:creationId xmlns:a16="http://schemas.microsoft.com/office/drawing/2014/main" id="{D4DA31D3-21E0-DE5E-FA91-14CBFC96B591}"/>
              </a:ext>
            </a:extLst>
          </p:cNvPr>
          <p:cNvSpPr/>
          <p:nvPr/>
        </p:nvSpPr>
        <p:spPr>
          <a:xfrm>
            <a:off x="9869567" y="6516291"/>
            <a:ext cx="3898106" cy="597218"/>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3B3535"/>
                </a:solidFill>
                <a:ea typeface="Sora Light" pitchFamily="34" charset="-122"/>
                <a:cs typeface="Sora Light" pitchFamily="34" charset="-120"/>
              </a:rPr>
              <a:t>Baseline CVD Risk:</a:t>
            </a:r>
            <a:r>
              <a:rPr lang="en-US" sz="1450" dirty="0">
                <a:solidFill>
                  <a:srgbClr val="3B3535"/>
                </a:solidFill>
                <a:ea typeface="Sora Light" pitchFamily="34" charset="-122"/>
                <a:cs typeface="Sora Light" pitchFamily="34" charset="-120"/>
              </a:rPr>
              <a:t> Overall CVD risk in the unfiltered population.</a:t>
            </a:r>
            <a:endParaRPr lang="en-US" sz="1450" dirty="0"/>
          </a:p>
        </p:txBody>
      </p:sp>
    </p:spTree>
    <p:extLst>
      <p:ext uri="{BB962C8B-B14F-4D97-AF65-F5344CB8AC3E}">
        <p14:creationId xmlns:p14="http://schemas.microsoft.com/office/powerpoint/2010/main" val="2372995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FEDE7-8617-9429-8DA6-766335A63CE0}"/>
            </a:ext>
          </a:extLst>
        </p:cNvPr>
        <p:cNvGrpSpPr/>
        <p:nvPr/>
      </p:nvGrpSpPr>
      <p:grpSpPr>
        <a:xfrm>
          <a:off x="0" y="0"/>
          <a:ext cx="0" cy="0"/>
          <a:chOff x="0" y="0"/>
          <a:chExt cx="0" cy="0"/>
        </a:xfrm>
      </p:grpSpPr>
      <p:pic>
        <p:nvPicPr>
          <p:cNvPr id="39" name="Picture 38">
            <a:extLst>
              <a:ext uri="{FF2B5EF4-FFF2-40B4-BE49-F238E27FC236}">
                <a16:creationId xmlns:a16="http://schemas.microsoft.com/office/drawing/2014/main" id="{F9E11CC2-FAE6-AD63-9DC0-A57A75343AFA}"/>
              </a:ext>
            </a:extLst>
          </p:cNvPr>
          <p:cNvPicPr>
            <a:picLocks noChangeAspect="1"/>
          </p:cNvPicPr>
          <p:nvPr/>
        </p:nvPicPr>
        <p:blipFill>
          <a:blip r:embed="rId3">
            <a:extLst>
              <a:ext uri="{28A0092B-C50C-407E-A947-70E740481C1C}">
                <a14:useLocalDpi xmlns:a14="http://schemas.microsoft.com/office/drawing/2010/main" val="0"/>
              </a:ext>
            </a:extLst>
          </a:blip>
          <a:srcRect t="13590" r="13358" b="8611"/>
          <a:stretch>
            <a:fillRect/>
          </a:stretch>
        </p:blipFill>
        <p:spPr>
          <a:xfrm>
            <a:off x="0" y="-16988"/>
            <a:ext cx="14630400" cy="8304617"/>
          </a:xfrm>
          <a:prstGeom prst="rect">
            <a:avLst/>
          </a:prstGeom>
          <a:effectLst>
            <a:outerShdw blurRad="50800" dist="38100" dir="2700000" algn="tl" rotWithShape="0">
              <a:prstClr val="black">
                <a:alpha val="40000"/>
              </a:prstClr>
            </a:outerShdw>
          </a:effectLst>
        </p:spPr>
      </p:pic>
      <p:grpSp>
        <p:nvGrpSpPr>
          <p:cNvPr id="42" name="Group 41">
            <a:extLst>
              <a:ext uri="{FF2B5EF4-FFF2-40B4-BE49-F238E27FC236}">
                <a16:creationId xmlns:a16="http://schemas.microsoft.com/office/drawing/2014/main" id="{785332A9-79E2-9745-C85B-FB3520991DE6}"/>
              </a:ext>
            </a:extLst>
          </p:cNvPr>
          <p:cNvGrpSpPr/>
          <p:nvPr/>
        </p:nvGrpSpPr>
        <p:grpSpPr>
          <a:xfrm>
            <a:off x="8894618" y="4633061"/>
            <a:ext cx="4867557" cy="2425101"/>
            <a:chOff x="8876484" y="4304586"/>
            <a:chExt cx="4316849" cy="2134628"/>
          </a:xfrm>
        </p:grpSpPr>
        <p:sp>
          <p:nvSpPr>
            <p:cNvPr id="3" name="Shape 12">
              <a:extLst>
                <a:ext uri="{FF2B5EF4-FFF2-40B4-BE49-F238E27FC236}">
                  <a16:creationId xmlns:a16="http://schemas.microsoft.com/office/drawing/2014/main" id="{29676C4D-7112-A456-D519-EA9CA63C44B8}"/>
                </a:ext>
              </a:extLst>
            </p:cNvPr>
            <p:cNvSpPr/>
            <p:nvPr/>
          </p:nvSpPr>
          <p:spPr>
            <a:xfrm>
              <a:off x="8876484" y="4561642"/>
              <a:ext cx="4316849" cy="91440"/>
            </a:xfrm>
            <a:prstGeom prst="roundRect">
              <a:avLst>
                <a:gd name="adj" fmla="val 85742"/>
              </a:avLst>
            </a:prstGeom>
            <a:solidFill>
              <a:srgbClr val="DA1B2E"/>
            </a:solidFill>
            <a:ln/>
          </p:spPr>
        </p:sp>
        <p:sp>
          <p:nvSpPr>
            <p:cNvPr id="31" name="Shape 13">
              <a:extLst>
                <a:ext uri="{FF2B5EF4-FFF2-40B4-BE49-F238E27FC236}">
                  <a16:creationId xmlns:a16="http://schemas.microsoft.com/office/drawing/2014/main" id="{9EDBD079-6FE9-7A9A-A3F3-C1B1E9071781}"/>
                </a:ext>
              </a:extLst>
            </p:cNvPr>
            <p:cNvSpPr/>
            <p:nvPr/>
          </p:nvSpPr>
          <p:spPr>
            <a:xfrm>
              <a:off x="10754873" y="4304586"/>
              <a:ext cx="559951" cy="559951"/>
            </a:xfrm>
            <a:prstGeom prst="roundRect">
              <a:avLst>
                <a:gd name="adj" fmla="val 163300"/>
              </a:avLst>
            </a:prstGeom>
            <a:solidFill>
              <a:srgbClr val="DA1B2E"/>
            </a:solidFill>
            <a:ln/>
          </p:spPr>
        </p:sp>
        <p:sp>
          <p:nvSpPr>
            <p:cNvPr id="34" name="Text 16">
              <a:extLst>
                <a:ext uri="{FF2B5EF4-FFF2-40B4-BE49-F238E27FC236}">
                  <a16:creationId xmlns:a16="http://schemas.microsoft.com/office/drawing/2014/main" id="{E952BA2A-7758-213E-A0B9-C656A5D16B40}"/>
                </a:ext>
              </a:extLst>
            </p:cNvPr>
            <p:cNvSpPr/>
            <p:nvPr/>
          </p:nvSpPr>
          <p:spPr>
            <a:xfrm>
              <a:off x="8979719" y="4942617"/>
              <a:ext cx="3897987" cy="895826"/>
            </a:xfrm>
            <a:prstGeom prst="rect">
              <a:avLst/>
            </a:prstGeom>
            <a:noFill/>
            <a:ln/>
          </p:spPr>
          <p:txBody>
            <a:bodyPr wrap="square" lIns="0" tIns="0" rIns="0" bIns="0" rtlCol="0" anchor="t"/>
            <a:lstStyle/>
            <a:p>
              <a:pPr marL="342900" indent="-342900">
                <a:lnSpc>
                  <a:spcPts val="2350"/>
                </a:lnSpc>
                <a:buSzPct val="100000"/>
                <a:buChar char="•"/>
              </a:pPr>
              <a:r>
                <a:rPr lang="en-US" b="1" dirty="0"/>
                <a:t>The chart highlights the distribution of CVD and non-CVD cases across blood pressure classes</a:t>
              </a:r>
              <a:endParaRPr lang="en-US" sz="1450" b="1" dirty="0"/>
            </a:p>
          </p:txBody>
        </p:sp>
        <p:sp>
          <p:nvSpPr>
            <p:cNvPr id="35" name="Text 17">
              <a:extLst>
                <a:ext uri="{FF2B5EF4-FFF2-40B4-BE49-F238E27FC236}">
                  <a16:creationId xmlns:a16="http://schemas.microsoft.com/office/drawing/2014/main" id="{D381D68C-BD11-2C34-913F-508CB51E4417}"/>
                </a:ext>
              </a:extLst>
            </p:cNvPr>
            <p:cNvSpPr/>
            <p:nvPr/>
          </p:nvSpPr>
          <p:spPr>
            <a:xfrm>
              <a:off x="8979719" y="5841996"/>
              <a:ext cx="3897987" cy="597218"/>
            </a:xfrm>
            <a:prstGeom prst="rect">
              <a:avLst/>
            </a:prstGeom>
            <a:noFill/>
            <a:ln/>
          </p:spPr>
          <p:txBody>
            <a:bodyPr wrap="square" lIns="0" tIns="0" rIns="0" bIns="0" rtlCol="0" anchor="t"/>
            <a:lstStyle/>
            <a:p>
              <a:pPr marL="342900" indent="-342900">
                <a:lnSpc>
                  <a:spcPts val="2350"/>
                </a:lnSpc>
                <a:buSzPct val="100000"/>
                <a:buChar char="•"/>
              </a:pPr>
              <a:r>
                <a:rPr lang="en-US" b="1" dirty="0"/>
                <a:t>showing a clear rise in cases at higher blood pressure stages, while the counts remain lower in the Normal and Elevated categories</a:t>
              </a:r>
              <a:endParaRPr lang="en-US" sz="1450" b="1" dirty="0"/>
            </a:p>
          </p:txBody>
        </p:sp>
      </p:grpSp>
      <p:grpSp>
        <p:nvGrpSpPr>
          <p:cNvPr id="43" name="Group 42">
            <a:extLst>
              <a:ext uri="{FF2B5EF4-FFF2-40B4-BE49-F238E27FC236}">
                <a16:creationId xmlns:a16="http://schemas.microsoft.com/office/drawing/2014/main" id="{123E3CFE-4CE3-60CE-BF1E-9BCF9F3D3C21}"/>
              </a:ext>
            </a:extLst>
          </p:cNvPr>
          <p:cNvGrpSpPr/>
          <p:nvPr/>
        </p:nvGrpSpPr>
        <p:grpSpPr>
          <a:xfrm>
            <a:off x="4582181" y="118950"/>
            <a:ext cx="5466037" cy="821506"/>
            <a:chOff x="5199738" y="11623"/>
            <a:chExt cx="3965217" cy="821506"/>
          </a:xfrm>
        </p:grpSpPr>
        <p:sp>
          <p:nvSpPr>
            <p:cNvPr id="40" name="Rectangle: Rounded Corners 39">
              <a:extLst>
                <a:ext uri="{FF2B5EF4-FFF2-40B4-BE49-F238E27FC236}">
                  <a16:creationId xmlns:a16="http://schemas.microsoft.com/office/drawing/2014/main" id="{73D91F81-777D-8F3E-239B-6F36C0C6613E}"/>
                </a:ext>
              </a:extLst>
            </p:cNvPr>
            <p:cNvSpPr/>
            <p:nvPr/>
          </p:nvSpPr>
          <p:spPr>
            <a:xfrm>
              <a:off x="5199738" y="11623"/>
              <a:ext cx="3965216" cy="821506"/>
            </a:xfrm>
            <a:prstGeom prst="roundRect">
              <a:avLst>
                <a:gd name="adj" fmla="val 28270"/>
              </a:avLst>
            </a:prstGeom>
            <a:solidFill>
              <a:schemeClr val="bg1"/>
            </a:solidFill>
            <a:ln>
              <a:solidFill>
                <a:srgbClr val="9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0">
              <a:extLst>
                <a:ext uri="{FF2B5EF4-FFF2-40B4-BE49-F238E27FC236}">
                  <a16:creationId xmlns:a16="http://schemas.microsoft.com/office/drawing/2014/main" id="{E773156A-6DCE-919B-EFC5-CEE5E50BC150}"/>
                </a:ext>
              </a:extLst>
            </p:cNvPr>
            <p:cNvSpPr/>
            <p:nvPr/>
          </p:nvSpPr>
          <p:spPr>
            <a:xfrm>
              <a:off x="5199738" y="75999"/>
              <a:ext cx="3965217" cy="614005"/>
            </a:xfrm>
            <a:prstGeom prst="rect">
              <a:avLst/>
            </a:prstGeom>
            <a:noFill/>
            <a:ln/>
          </p:spPr>
          <p:txBody>
            <a:bodyPr wrap="none" lIns="0" tIns="0" rIns="0" bIns="0" rtlCol="0" anchor="t"/>
            <a:lstStyle/>
            <a:p>
              <a:pPr marL="0" indent="0" algn="ctr">
                <a:lnSpc>
                  <a:spcPts val="4800"/>
                </a:lnSpc>
                <a:buNone/>
              </a:pPr>
              <a:r>
                <a:rPr lang="en-US" sz="3850" dirty="0">
                  <a:solidFill>
                    <a:srgbClr val="1F1E1E"/>
                  </a:solidFill>
                  <a:ea typeface="Sora Semi Bold" pitchFamily="34" charset="-122"/>
                  <a:cs typeface="Sora Semi Bold" pitchFamily="34" charset="-120"/>
                </a:rPr>
                <a:t>Data Visualization</a:t>
              </a:r>
              <a:endParaRPr lang="en-US" sz="3850" dirty="0"/>
            </a:p>
          </p:txBody>
        </p:sp>
      </p:grpSp>
      <p:grpSp>
        <p:nvGrpSpPr>
          <p:cNvPr id="44" name="Group 43">
            <a:extLst>
              <a:ext uri="{FF2B5EF4-FFF2-40B4-BE49-F238E27FC236}">
                <a16:creationId xmlns:a16="http://schemas.microsoft.com/office/drawing/2014/main" id="{E408C895-4613-DC81-CEBD-D353F2031EBC}"/>
              </a:ext>
            </a:extLst>
          </p:cNvPr>
          <p:cNvGrpSpPr/>
          <p:nvPr/>
        </p:nvGrpSpPr>
        <p:grpSpPr>
          <a:xfrm>
            <a:off x="617855" y="4704788"/>
            <a:ext cx="4867557" cy="2342053"/>
            <a:chOff x="8876484" y="4304586"/>
            <a:chExt cx="4316849" cy="2061527"/>
          </a:xfrm>
        </p:grpSpPr>
        <p:sp>
          <p:nvSpPr>
            <p:cNvPr id="45" name="Shape 12">
              <a:extLst>
                <a:ext uri="{FF2B5EF4-FFF2-40B4-BE49-F238E27FC236}">
                  <a16:creationId xmlns:a16="http://schemas.microsoft.com/office/drawing/2014/main" id="{20ECD6AA-51D5-77DA-2726-4E58E6B14D33}"/>
                </a:ext>
              </a:extLst>
            </p:cNvPr>
            <p:cNvSpPr/>
            <p:nvPr/>
          </p:nvSpPr>
          <p:spPr>
            <a:xfrm>
              <a:off x="8876484" y="4561642"/>
              <a:ext cx="4316849" cy="91440"/>
            </a:xfrm>
            <a:prstGeom prst="roundRect">
              <a:avLst>
                <a:gd name="adj" fmla="val 85742"/>
              </a:avLst>
            </a:prstGeom>
            <a:solidFill>
              <a:srgbClr val="DA1B2E"/>
            </a:solidFill>
            <a:ln/>
          </p:spPr>
        </p:sp>
        <p:sp>
          <p:nvSpPr>
            <p:cNvPr id="46" name="Shape 13">
              <a:extLst>
                <a:ext uri="{FF2B5EF4-FFF2-40B4-BE49-F238E27FC236}">
                  <a16:creationId xmlns:a16="http://schemas.microsoft.com/office/drawing/2014/main" id="{4B0E5B0A-E43B-9503-10BE-3936DC2A55D1}"/>
                </a:ext>
              </a:extLst>
            </p:cNvPr>
            <p:cNvSpPr/>
            <p:nvPr/>
          </p:nvSpPr>
          <p:spPr>
            <a:xfrm>
              <a:off x="10754873" y="4304586"/>
              <a:ext cx="559951" cy="559951"/>
            </a:xfrm>
            <a:prstGeom prst="roundRect">
              <a:avLst>
                <a:gd name="adj" fmla="val 163300"/>
              </a:avLst>
            </a:prstGeom>
            <a:solidFill>
              <a:srgbClr val="DA1B2E"/>
            </a:solidFill>
            <a:ln/>
          </p:spPr>
        </p:sp>
        <p:sp>
          <p:nvSpPr>
            <p:cNvPr id="48" name="Text 16">
              <a:extLst>
                <a:ext uri="{FF2B5EF4-FFF2-40B4-BE49-F238E27FC236}">
                  <a16:creationId xmlns:a16="http://schemas.microsoft.com/office/drawing/2014/main" id="{0D4D8C58-4C4B-EFA4-7A1A-FD68B8DB5026}"/>
                </a:ext>
              </a:extLst>
            </p:cNvPr>
            <p:cNvSpPr/>
            <p:nvPr/>
          </p:nvSpPr>
          <p:spPr>
            <a:xfrm>
              <a:off x="8876484" y="5055014"/>
              <a:ext cx="3897987" cy="597218"/>
            </a:xfrm>
            <a:prstGeom prst="rect">
              <a:avLst/>
            </a:prstGeom>
            <a:noFill/>
            <a:ln/>
          </p:spPr>
          <p:txBody>
            <a:bodyPr wrap="square" lIns="0" tIns="0" rIns="0" bIns="0" rtlCol="0" anchor="t"/>
            <a:lstStyle/>
            <a:p>
              <a:pPr marL="342900" indent="-342900">
                <a:lnSpc>
                  <a:spcPts val="2350"/>
                </a:lnSpc>
                <a:buSzPct val="100000"/>
                <a:buChar char="•"/>
              </a:pPr>
              <a:r>
                <a:rPr lang="en-US" b="1" dirty="0"/>
                <a:t>The chart shows the age distribution of CVD and non-CVD cases</a:t>
              </a:r>
              <a:endParaRPr lang="en-US" sz="1450" b="1" dirty="0"/>
            </a:p>
          </p:txBody>
        </p:sp>
        <p:sp>
          <p:nvSpPr>
            <p:cNvPr id="49" name="Text 17">
              <a:extLst>
                <a:ext uri="{FF2B5EF4-FFF2-40B4-BE49-F238E27FC236}">
                  <a16:creationId xmlns:a16="http://schemas.microsoft.com/office/drawing/2014/main" id="{1C93E57F-30E7-98C0-1952-A5A9EBE573D9}"/>
                </a:ext>
              </a:extLst>
            </p:cNvPr>
            <p:cNvSpPr/>
            <p:nvPr/>
          </p:nvSpPr>
          <p:spPr>
            <a:xfrm>
              <a:off x="8907449" y="5768895"/>
              <a:ext cx="3897987" cy="597218"/>
            </a:xfrm>
            <a:prstGeom prst="rect">
              <a:avLst/>
            </a:prstGeom>
            <a:noFill/>
            <a:ln/>
          </p:spPr>
          <p:txBody>
            <a:bodyPr wrap="square" lIns="0" tIns="0" rIns="0" bIns="0" rtlCol="0" anchor="t"/>
            <a:lstStyle/>
            <a:p>
              <a:pPr marL="342900" indent="-342900">
                <a:lnSpc>
                  <a:spcPts val="2350"/>
                </a:lnSpc>
                <a:buSzPct val="100000"/>
                <a:buChar char="•"/>
              </a:pPr>
              <a:r>
                <a:rPr lang="en-US" b="1" dirty="0"/>
                <a:t>Showing a clear increase in both groups after age 55, indicating higher risk as age progresses</a:t>
              </a:r>
              <a:endParaRPr lang="en-US" sz="1450" b="1" dirty="0"/>
            </a:p>
          </p:txBody>
        </p:sp>
      </p:grpSp>
      <p:sp>
        <p:nvSpPr>
          <p:cNvPr id="54" name="Rectangle: Rounded Corners 53">
            <a:extLst>
              <a:ext uri="{FF2B5EF4-FFF2-40B4-BE49-F238E27FC236}">
                <a16:creationId xmlns:a16="http://schemas.microsoft.com/office/drawing/2014/main" id="{362F35C6-57CA-B51E-9C8E-B4F71466DF0A}"/>
              </a:ext>
            </a:extLst>
          </p:cNvPr>
          <p:cNvSpPr/>
          <p:nvPr/>
        </p:nvSpPr>
        <p:spPr>
          <a:xfrm>
            <a:off x="8907386" y="1322240"/>
            <a:ext cx="5054286" cy="2934488"/>
          </a:xfrm>
          <a:prstGeom prst="roundRect">
            <a:avLst/>
          </a:prstGeom>
          <a:solidFill>
            <a:schemeClr val="bg1"/>
          </a:solidFill>
          <a:ln>
            <a:solidFill>
              <a:srgbClr val="9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Rounded Corners 54">
            <a:extLst>
              <a:ext uri="{FF2B5EF4-FFF2-40B4-BE49-F238E27FC236}">
                <a16:creationId xmlns:a16="http://schemas.microsoft.com/office/drawing/2014/main" id="{1E424D12-A8F8-63A4-B27E-94CD59F3661F}"/>
              </a:ext>
            </a:extLst>
          </p:cNvPr>
          <p:cNvSpPr/>
          <p:nvPr/>
        </p:nvSpPr>
        <p:spPr>
          <a:xfrm>
            <a:off x="573628" y="1249519"/>
            <a:ext cx="5054286" cy="2934488"/>
          </a:xfrm>
          <a:prstGeom prst="roundRect">
            <a:avLst/>
          </a:prstGeom>
          <a:solidFill>
            <a:schemeClr val="bg1"/>
          </a:solidFill>
          <a:ln>
            <a:solidFill>
              <a:srgbClr val="9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908A124D-2D0A-9AD6-BAC5-C2A9F8DBC632}"/>
              </a:ext>
            </a:extLst>
          </p:cNvPr>
          <p:cNvPicPr>
            <a:picLocks noChangeAspect="1"/>
          </p:cNvPicPr>
          <p:nvPr/>
        </p:nvPicPr>
        <p:blipFill>
          <a:blip r:embed="rId4"/>
          <a:stretch>
            <a:fillRect/>
          </a:stretch>
        </p:blipFill>
        <p:spPr>
          <a:xfrm>
            <a:off x="965956" y="1355509"/>
            <a:ext cx="4084120" cy="2722747"/>
          </a:xfrm>
          <a:prstGeom prst="rect">
            <a:avLst/>
          </a:prstGeom>
        </p:spPr>
      </p:pic>
      <p:pic>
        <p:nvPicPr>
          <p:cNvPr id="59" name="Picture 58">
            <a:extLst>
              <a:ext uri="{FF2B5EF4-FFF2-40B4-BE49-F238E27FC236}">
                <a16:creationId xmlns:a16="http://schemas.microsoft.com/office/drawing/2014/main" id="{4DC6C0C0-8369-47A2-0AC3-9599D6FD6A44}"/>
              </a:ext>
            </a:extLst>
          </p:cNvPr>
          <p:cNvPicPr>
            <a:picLocks noChangeAspect="1"/>
          </p:cNvPicPr>
          <p:nvPr/>
        </p:nvPicPr>
        <p:blipFill>
          <a:blip r:embed="rId5"/>
          <a:stretch>
            <a:fillRect/>
          </a:stretch>
        </p:blipFill>
        <p:spPr>
          <a:xfrm>
            <a:off x="9310023" y="1455164"/>
            <a:ext cx="4415788" cy="2668640"/>
          </a:xfrm>
          <a:prstGeom prst="rect">
            <a:avLst/>
          </a:prstGeom>
        </p:spPr>
      </p:pic>
    </p:spTree>
    <p:extLst>
      <p:ext uri="{BB962C8B-B14F-4D97-AF65-F5344CB8AC3E}">
        <p14:creationId xmlns:p14="http://schemas.microsoft.com/office/powerpoint/2010/main" val="441130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27A79E-EBF6-CCA9-52DB-4594609B2E8C}"/>
            </a:ext>
          </a:extLst>
        </p:cNvPr>
        <p:cNvGrpSpPr/>
        <p:nvPr/>
      </p:nvGrpSpPr>
      <p:grpSpPr>
        <a:xfrm>
          <a:off x="0" y="0"/>
          <a:ext cx="0" cy="0"/>
          <a:chOff x="0" y="0"/>
          <a:chExt cx="0" cy="0"/>
        </a:xfrm>
      </p:grpSpPr>
      <p:pic>
        <p:nvPicPr>
          <p:cNvPr id="39" name="Picture 38">
            <a:extLst>
              <a:ext uri="{FF2B5EF4-FFF2-40B4-BE49-F238E27FC236}">
                <a16:creationId xmlns:a16="http://schemas.microsoft.com/office/drawing/2014/main" id="{8058522F-F582-FE7D-FD8A-777E99DB33A8}"/>
              </a:ext>
            </a:extLst>
          </p:cNvPr>
          <p:cNvPicPr>
            <a:picLocks noChangeAspect="1"/>
          </p:cNvPicPr>
          <p:nvPr/>
        </p:nvPicPr>
        <p:blipFill>
          <a:blip r:embed="rId3">
            <a:extLst>
              <a:ext uri="{28A0092B-C50C-407E-A947-70E740481C1C}">
                <a14:useLocalDpi xmlns:a14="http://schemas.microsoft.com/office/drawing/2010/main" val="0"/>
              </a:ext>
            </a:extLst>
          </a:blip>
          <a:srcRect t="13590" r="13358" b="8611"/>
          <a:stretch>
            <a:fillRect/>
          </a:stretch>
        </p:blipFill>
        <p:spPr>
          <a:xfrm>
            <a:off x="0" y="-16988"/>
            <a:ext cx="14630400" cy="8304617"/>
          </a:xfrm>
          <a:prstGeom prst="rect">
            <a:avLst/>
          </a:prstGeom>
          <a:effectLst>
            <a:outerShdw blurRad="50800" dist="38100" dir="2700000" algn="tl" rotWithShape="0">
              <a:prstClr val="black">
                <a:alpha val="40000"/>
              </a:prstClr>
            </a:outerShdw>
          </a:effectLst>
        </p:spPr>
      </p:pic>
      <p:grpSp>
        <p:nvGrpSpPr>
          <p:cNvPr id="42" name="Group 41">
            <a:extLst>
              <a:ext uri="{FF2B5EF4-FFF2-40B4-BE49-F238E27FC236}">
                <a16:creationId xmlns:a16="http://schemas.microsoft.com/office/drawing/2014/main" id="{CC9CE19B-414E-831F-61DF-1D2B9A32A5AA}"/>
              </a:ext>
            </a:extLst>
          </p:cNvPr>
          <p:cNvGrpSpPr/>
          <p:nvPr/>
        </p:nvGrpSpPr>
        <p:grpSpPr>
          <a:xfrm>
            <a:off x="8894618" y="4328257"/>
            <a:ext cx="4867557" cy="2664135"/>
            <a:chOff x="8876484" y="4304586"/>
            <a:chExt cx="4316849" cy="2345031"/>
          </a:xfrm>
        </p:grpSpPr>
        <p:sp>
          <p:nvSpPr>
            <p:cNvPr id="3" name="Shape 12">
              <a:extLst>
                <a:ext uri="{FF2B5EF4-FFF2-40B4-BE49-F238E27FC236}">
                  <a16:creationId xmlns:a16="http://schemas.microsoft.com/office/drawing/2014/main" id="{F41393BF-2470-05D2-3886-EFA673061446}"/>
                </a:ext>
              </a:extLst>
            </p:cNvPr>
            <p:cNvSpPr/>
            <p:nvPr/>
          </p:nvSpPr>
          <p:spPr>
            <a:xfrm>
              <a:off x="8876484" y="4561642"/>
              <a:ext cx="4316849" cy="91440"/>
            </a:xfrm>
            <a:prstGeom prst="roundRect">
              <a:avLst>
                <a:gd name="adj" fmla="val 85742"/>
              </a:avLst>
            </a:prstGeom>
            <a:solidFill>
              <a:srgbClr val="DA1B2E"/>
            </a:solidFill>
            <a:ln/>
          </p:spPr>
        </p:sp>
        <p:sp>
          <p:nvSpPr>
            <p:cNvPr id="31" name="Shape 13">
              <a:extLst>
                <a:ext uri="{FF2B5EF4-FFF2-40B4-BE49-F238E27FC236}">
                  <a16:creationId xmlns:a16="http://schemas.microsoft.com/office/drawing/2014/main" id="{8614D52C-1A68-96A0-2508-0FA205F61A46}"/>
                </a:ext>
              </a:extLst>
            </p:cNvPr>
            <p:cNvSpPr/>
            <p:nvPr/>
          </p:nvSpPr>
          <p:spPr>
            <a:xfrm>
              <a:off x="10754873" y="4304586"/>
              <a:ext cx="559951" cy="559951"/>
            </a:xfrm>
            <a:prstGeom prst="roundRect">
              <a:avLst>
                <a:gd name="adj" fmla="val 163300"/>
              </a:avLst>
            </a:prstGeom>
            <a:solidFill>
              <a:srgbClr val="DA1B2E"/>
            </a:solidFill>
            <a:ln/>
          </p:spPr>
        </p:sp>
        <p:sp>
          <p:nvSpPr>
            <p:cNvPr id="34" name="Text 16">
              <a:extLst>
                <a:ext uri="{FF2B5EF4-FFF2-40B4-BE49-F238E27FC236}">
                  <a16:creationId xmlns:a16="http://schemas.microsoft.com/office/drawing/2014/main" id="{DE9D3301-CCA4-5F34-F129-F869CD1C4853}"/>
                </a:ext>
              </a:extLst>
            </p:cNvPr>
            <p:cNvSpPr/>
            <p:nvPr/>
          </p:nvSpPr>
          <p:spPr>
            <a:xfrm>
              <a:off x="9085854" y="4912305"/>
              <a:ext cx="3897987" cy="597218"/>
            </a:xfrm>
            <a:prstGeom prst="rect">
              <a:avLst/>
            </a:prstGeom>
            <a:noFill/>
            <a:ln/>
          </p:spPr>
          <p:txBody>
            <a:bodyPr wrap="square" lIns="0" tIns="0" rIns="0" bIns="0" rtlCol="0" anchor="t"/>
            <a:lstStyle/>
            <a:p>
              <a:pPr marL="342900" indent="-342900">
                <a:lnSpc>
                  <a:spcPts val="2350"/>
                </a:lnSpc>
                <a:buSzPct val="100000"/>
                <a:buChar char="•"/>
              </a:pPr>
              <a:r>
                <a:rPr lang="en-US" b="1" dirty="0"/>
                <a:t>This chart illustrates the distribution of individuals by Glucose Status and their corresponding CVD vs. Non-CVD outcomes.</a:t>
              </a:r>
              <a:endParaRPr lang="en-US" sz="1450" b="1" dirty="0"/>
            </a:p>
          </p:txBody>
        </p:sp>
        <p:sp>
          <p:nvSpPr>
            <p:cNvPr id="35" name="Text 17">
              <a:extLst>
                <a:ext uri="{FF2B5EF4-FFF2-40B4-BE49-F238E27FC236}">
                  <a16:creationId xmlns:a16="http://schemas.microsoft.com/office/drawing/2014/main" id="{A42D2246-89D0-9EC4-3DAC-11F0ED1155F6}"/>
                </a:ext>
              </a:extLst>
            </p:cNvPr>
            <p:cNvSpPr/>
            <p:nvPr/>
          </p:nvSpPr>
          <p:spPr>
            <a:xfrm>
              <a:off x="9085854" y="6052399"/>
              <a:ext cx="3897987" cy="597218"/>
            </a:xfrm>
            <a:prstGeom prst="rect">
              <a:avLst/>
            </a:prstGeom>
            <a:noFill/>
            <a:ln/>
          </p:spPr>
          <p:txBody>
            <a:bodyPr wrap="square" lIns="0" tIns="0" rIns="0" bIns="0" rtlCol="0" anchor="t"/>
            <a:lstStyle/>
            <a:p>
              <a:pPr marL="342900" indent="-342900">
                <a:lnSpc>
                  <a:spcPts val="2350"/>
                </a:lnSpc>
                <a:buSzPct val="100000"/>
                <a:buChar char="•"/>
              </a:pPr>
              <a:r>
                <a:rPr lang="en-US" b="1" dirty="0"/>
                <a:t>Starting from the total population, it breaks down into three groups—normal, diabetic, and pre-diabetic—and shows how each group further splits into those with cardiovascular disease (CVD) and those without</a:t>
              </a:r>
              <a:endParaRPr lang="en-US" sz="1450" b="1" dirty="0"/>
            </a:p>
          </p:txBody>
        </p:sp>
      </p:grpSp>
      <p:grpSp>
        <p:nvGrpSpPr>
          <p:cNvPr id="43" name="Group 42">
            <a:extLst>
              <a:ext uri="{FF2B5EF4-FFF2-40B4-BE49-F238E27FC236}">
                <a16:creationId xmlns:a16="http://schemas.microsoft.com/office/drawing/2014/main" id="{47913065-8B73-CD94-EC40-AB90EC783797}"/>
              </a:ext>
            </a:extLst>
          </p:cNvPr>
          <p:cNvGrpSpPr/>
          <p:nvPr/>
        </p:nvGrpSpPr>
        <p:grpSpPr>
          <a:xfrm>
            <a:off x="4582181" y="118950"/>
            <a:ext cx="5466037" cy="821506"/>
            <a:chOff x="5199738" y="11623"/>
            <a:chExt cx="3965217" cy="821506"/>
          </a:xfrm>
        </p:grpSpPr>
        <p:sp>
          <p:nvSpPr>
            <p:cNvPr id="40" name="Rectangle: Rounded Corners 39">
              <a:extLst>
                <a:ext uri="{FF2B5EF4-FFF2-40B4-BE49-F238E27FC236}">
                  <a16:creationId xmlns:a16="http://schemas.microsoft.com/office/drawing/2014/main" id="{A6553F0F-2CCF-CB17-D1FF-E0F8CB90A8D8}"/>
                </a:ext>
              </a:extLst>
            </p:cNvPr>
            <p:cNvSpPr/>
            <p:nvPr/>
          </p:nvSpPr>
          <p:spPr>
            <a:xfrm>
              <a:off x="5199738" y="11623"/>
              <a:ext cx="3965216" cy="821506"/>
            </a:xfrm>
            <a:prstGeom prst="roundRect">
              <a:avLst>
                <a:gd name="adj" fmla="val 28270"/>
              </a:avLst>
            </a:prstGeom>
            <a:solidFill>
              <a:schemeClr val="bg1"/>
            </a:solidFill>
            <a:ln>
              <a:solidFill>
                <a:srgbClr val="9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0">
              <a:extLst>
                <a:ext uri="{FF2B5EF4-FFF2-40B4-BE49-F238E27FC236}">
                  <a16:creationId xmlns:a16="http://schemas.microsoft.com/office/drawing/2014/main" id="{1B525B91-B0DD-59C7-D95C-5B63DA2C55CB}"/>
                </a:ext>
              </a:extLst>
            </p:cNvPr>
            <p:cNvSpPr/>
            <p:nvPr/>
          </p:nvSpPr>
          <p:spPr>
            <a:xfrm>
              <a:off x="5199738" y="75999"/>
              <a:ext cx="3965217" cy="614005"/>
            </a:xfrm>
            <a:prstGeom prst="rect">
              <a:avLst/>
            </a:prstGeom>
            <a:noFill/>
            <a:ln/>
          </p:spPr>
          <p:txBody>
            <a:bodyPr wrap="none" lIns="0" tIns="0" rIns="0" bIns="0" rtlCol="0" anchor="t"/>
            <a:lstStyle/>
            <a:p>
              <a:pPr marL="0" indent="0" algn="ctr">
                <a:lnSpc>
                  <a:spcPts val="4800"/>
                </a:lnSpc>
                <a:buNone/>
              </a:pPr>
              <a:r>
                <a:rPr lang="en-US" sz="3850" dirty="0">
                  <a:solidFill>
                    <a:srgbClr val="1F1E1E"/>
                  </a:solidFill>
                  <a:ea typeface="Sora Semi Bold" pitchFamily="34" charset="-122"/>
                  <a:cs typeface="Sora Semi Bold" pitchFamily="34" charset="-120"/>
                </a:rPr>
                <a:t>Data Visualization</a:t>
              </a:r>
              <a:endParaRPr lang="en-US" sz="3850" dirty="0"/>
            </a:p>
          </p:txBody>
        </p:sp>
      </p:grpSp>
      <p:grpSp>
        <p:nvGrpSpPr>
          <p:cNvPr id="44" name="Group 43">
            <a:extLst>
              <a:ext uri="{FF2B5EF4-FFF2-40B4-BE49-F238E27FC236}">
                <a16:creationId xmlns:a16="http://schemas.microsoft.com/office/drawing/2014/main" id="{978434CF-80B9-DEFA-745F-2CAD2C115310}"/>
              </a:ext>
            </a:extLst>
          </p:cNvPr>
          <p:cNvGrpSpPr/>
          <p:nvPr/>
        </p:nvGrpSpPr>
        <p:grpSpPr>
          <a:xfrm>
            <a:off x="683166" y="4323784"/>
            <a:ext cx="4867557" cy="2420291"/>
            <a:chOff x="8876484" y="4304586"/>
            <a:chExt cx="4316849" cy="2130394"/>
          </a:xfrm>
        </p:grpSpPr>
        <p:sp>
          <p:nvSpPr>
            <p:cNvPr id="45" name="Shape 12">
              <a:extLst>
                <a:ext uri="{FF2B5EF4-FFF2-40B4-BE49-F238E27FC236}">
                  <a16:creationId xmlns:a16="http://schemas.microsoft.com/office/drawing/2014/main" id="{14DB3140-80D0-A4AD-07B8-A2675CC2339C}"/>
                </a:ext>
              </a:extLst>
            </p:cNvPr>
            <p:cNvSpPr/>
            <p:nvPr/>
          </p:nvSpPr>
          <p:spPr>
            <a:xfrm>
              <a:off x="8876484" y="4561642"/>
              <a:ext cx="4316849" cy="91440"/>
            </a:xfrm>
            <a:prstGeom prst="roundRect">
              <a:avLst>
                <a:gd name="adj" fmla="val 85742"/>
              </a:avLst>
            </a:prstGeom>
            <a:solidFill>
              <a:srgbClr val="DA1B2E"/>
            </a:solidFill>
            <a:ln/>
          </p:spPr>
        </p:sp>
        <p:sp>
          <p:nvSpPr>
            <p:cNvPr id="46" name="Shape 13">
              <a:extLst>
                <a:ext uri="{FF2B5EF4-FFF2-40B4-BE49-F238E27FC236}">
                  <a16:creationId xmlns:a16="http://schemas.microsoft.com/office/drawing/2014/main" id="{F4C51083-6F61-C621-A4EF-BE140D6784FA}"/>
                </a:ext>
              </a:extLst>
            </p:cNvPr>
            <p:cNvSpPr/>
            <p:nvPr/>
          </p:nvSpPr>
          <p:spPr>
            <a:xfrm>
              <a:off x="10754873" y="4304586"/>
              <a:ext cx="559951" cy="559951"/>
            </a:xfrm>
            <a:prstGeom prst="roundRect">
              <a:avLst>
                <a:gd name="adj" fmla="val 163300"/>
              </a:avLst>
            </a:prstGeom>
            <a:solidFill>
              <a:srgbClr val="DA1B2E"/>
            </a:solidFill>
            <a:ln/>
          </p:spPr>
        </p:sp>
        <p:sp>
          <p:nvSpPr>
            <p:cNvPr id="48" name="Text 16">
              <a:extLst>
                <a:ext uri="{FF2B5EF4-FFF2-40B4-BE49-F238E27FC236}">
                  <a16:creationId xmlns:a16="http://schemas.microsoft.com/office/drawing/2014/main" id="{76557870-F366-A56A-FCB7-9560AA2311B0}"/>
                </a:ext>
              </a:extLst>
            </p:cNvPr>
            <p:cNvSpPr/>
            <p:nvPr/>
          </p:nvSpPr>
          <p:spPr>
            <a:xfrm>
              <a:off x="8907449" y="4910138"/>
              <a:ext cx="3897987" cy="597218"/>
            </a:xfrm>
            <a:prstGeom prst="rect">
              <a:avLst/>
            </a:prstGeom>
            <a:noFill/>
            <a:ln/>
          </p:spPr>
          <p:txBody>
            <a:bodyPr wrap="square" lIns="0" tIns="0" rIns="0" bIns="0" rtlCol="0" anchor="t"/>
            <a:lstStyle/>
            <a:p>
              <a:pPr marL="342900" indent="-342900">
                <a:lnSpc>
                  <a:spcPts val="2350"/>
                </a:lnSpc>
                <a:buSzPct val="100000"/>
                <a:buChar char="•"/>
              </a:pPr>
              <a:r>
                <a:rPr lang="en-US" b="1" dirty="0"/>
                <a:t>The chart shows the relationship between cholesterol levels and the number of CVD and non-CVD cases</a:t>
              </a:r>
              <a:endParaRPr lang="en-US" sz="1450" b="1" dirty="0"/>
            </a:p>
          </p:txBody>
        </p:sp>
        <p:sp>
          <p:nvSpPr>
            <p:cNvPr id="49" name="Text 17">
              <a:extLst>
                <a:ext uri="{FF2B5EF4-FFF2-40B4-BE49-F238E27FC236}">
                  <a16:creationId xmlns:a16="http://schemas.microsoft.com/office/drawing/2014/main" id="{AFE34995-1A8A-92DA-2417-5213D441AF25}"/>
                </a:ext>
              </a:extLst>
            </p:cNvPr>
            <p:cNvSpPr/>
            <p:nvPr/>
          </p:nvSpPr>
          <p:spPr>
            <a:xfrm>
              <a:off x="8910617" y="5837762"/>
              <a:ext cx="3897987" cy="597218"/>
            </a:xfrm>
            <a:prstGeom prst="rect">
              <a:avLst/>
            </a:prstGeom>
            <a:noFill/>
            <a:ln/>
          </p:spPr>
          <p:txBody>
            <a:bodyPr wrap="square" lIns="0" tIns="0" rIns="0" bIns="0" rtlCol="0" anchor="t"/>
            <a:lstStyle/>
            <a:p>
              <a:pPr marL="342900" indent="-342900">
                <a:lnSpc>
                  <a:spcPts val="2350"/>
                </a:lnSpc>
                <a:buSzPct val="100000"/>
                <a:buChar char="•"/>
              </a:pPr>
              <a:r>
                <a:rPr lang="en-US" b="1" dirty="0"/>
                <a:t>CVD cases decrease at the borderline level and rise again at the elevated level, while non-CVD cases gradually decrease as cholesterol levels increase</a:t>
              </a:r>
              <a:endParaRPr lang="en-US" sz="1450" b="1" dirty="0"/>
            </a:p>
          </p:txBody>
        </p:sp>
      </p:grpSp>
      <p:sp>
        <p:nvSpPr>
          <p:cNvPr id="54" name="Rectangle: Rounded Corners 53">
            <a:extLst>
              <a:ext uri="{FF2B5EF4-FFF2-40B4-BE49-F238E27FC236}">
                <a16:creationId xmlns:a16="http://schemas.microsoft.com/office/drawing/2014/main" id="{78D10F4A-5B77-FBAB-CA1D-EF6205862F94}"/>
              </a:ext>
            </a:extLst>
          </p:cNvPr>
          <p:cNvSpPr/>
          <p:nvPr/>
        </p:nvSpPr>
        <p:spPr>
          <a:xfrm>
            <a:off x="8907386" y="1322240"/>
            <a:ext cx="5054286" cy="2934488"/>
          </a:xfrm>
          <a:prstGeom prst="roundRect">
            <a:avLst/>
          </a:prstGeom>
          <a:solidFill>
            <a:schemeClr val="bg1"/>
          </a:solidFill>
          <a:ln>
            <a:solidFill>
              <a:srgbClr val="9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Rounded Corners 54">
            <a:extLst>
              <a:ext uri="{FF2B5EF4-FFF2-40B4-BE49-F238E27FC236}">
                <a16:creationId xmlns:a16="http://schemas.microsoft.com/office/drawing/2014/main" id="{026B9949-AB47-FE9B-2591-1FC9BC0031F7}"/>
              </a:ext>
            </a:extLst>
          </p:cNvPr>
          <p:cNvSpPr/>
          <p:nvPr/>
        </p:nvSpPr>
        <p:spPr>
          <a:xfrm>
            <a:off x="573628" y="1249519"/>
            <a:ext cx="5054286" cy="2934488"/>
          </a:xfrm>
          <a:prstGeom prst="roundRect">
            <a:avLst/>
          </a:prstGeom>
          <a:solidFill>
            <a:schemeClr val="bg1"/>
          </a:solidFill>
          <a:ln>
            <a:solidFill>
              <a:srgbClr val="9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C7CAC169-85DE-122D-82B7-88174CF0A6AE}"/>
              </a:ext>
            </a:extLst>
          </p:cNvPr>
          <p:cNvPicPr>
            <a:picLocks noChangeAspect="1"/>
          </p:cNvPicPr>
          <p:nvPr/>
        </p:nvPicPr>
        <p:blipFill>
          <a:blip r:embed="rId4"/>
          <a:stretch>
            <a:fillRect/>
          </a:stretch>
        </p:blipFill>
        <p:spPr>
          <a:xfrm>
            <a:off x="882817" y="1394251"/>
            <a:ext cx="4407640" cy="2635871"/>
          </a:xfrm>
          <a:prstGeom prst="rect">
            <a:avLst/>
          </a:prstGeom>
        </p:spPr>
      </p:pic>
      <p:pic>
        <p:nvPicPr>
          <p:cNvPr id="7" name="Picture 6">
            <a:extLst>
              <a:ext uri="{FF2B5EF4-FFF2-40B4-BE49-F238E27FC236}">
                <a16:creationId xmlns:a16="http://schemas.microsoft.com/office/drawing/2014/main" id="{05D5D6C5-F8C0-E40C-BAED-0BB2BE04D507}"/>
              </a:ext>
            </a:extLst>
          </p:cNvPr>
          <p:cNvPicPr>
            <a:picLocks noChangeAspect="1"/>
          </p:cNvPicPr>
          <p:nvPr/>
        </p:nvPicPr>
        <p:blipFill>
          <a:blip r:embed="rId5"/>
          <a:stretch>
            <a:fillRect/>
          </a:stretch>
        </p:blipFill>
        <p:spPr>
          <a:xfrm>
            <a:off x="9130766" y="1448472"/>
            <a:ext cx="4572541" cy="2688100"/>
          </a:xfrm>
          <a:prstGeom prst="rect">
            <a:avLst/>
          </a:prstGeom>
        </p:spPr>
      </p:pic>
    </p:spTree>
    <p:extLst>
      <p:ext uri="{BB962C8B-B14F-4D97-AF65-F5344CB8AC3E}">
        <p14:creationId xmlns:p14="http://schemas.microsoft.com/office/powerpoint/2010/main" val="433847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56D0B-A2A0-6BFC-B468-0A205D9D49C6}"/>
            </a:ext>
          </a:extLst>
        </p:cNvPr>
        <p:cNvGrpSpPr/>
        <p:nvPr/>
      </p:nvGrpSpPr>
      <p:grpSpPr>
        <a:xfrm>
          <a:off x="0" y="0"/>
          <a:ext cx="0" cy="0"/>
          <a:chOff x="0" y="0"/>
          <a:chExt cx="0" cy="0"/>
        </a:xfrm>
      </p:grpSpPr>
      <p:pic>
        <p:nvPicPr>
          <p:cNvPr id="39" name="Picture 38">
            <a:extLst>
              <a:ext uri="{FF2B5EF4-FFF2-40B4-BE49-F238E27FC236}">
                <a16:creationId xmlns:a16="http://schemas.microsoft.com/office/drawing/2014/main" id="{F4F8CAA3-21E5-5404-5202-5115476D8EE0}"/>
              </a:ext>
            </a:extLst>
          </p:cNvPr>
          <p:cNvPicPr>
            <a:picLocks noChangeAspect="1"/>
          </p:cNvPicPr>
          <p:nvPr/>
        </p:nvPicPr>
        <p:blipFill>
          <a:blip r:embed="rId3">
            <a:extLst>
              <a:ext uri="{28A0092B-C50C-407E-A947-70E740481C1C}">
                <a14:useLocalDpi xmlns:a14="http://schemas.microsoft.com/office/drawing/2010/main" val="0"/>
              </a:ext>
            </a:extLst>
          </a:blip>
          <a:srcRect t="13590" r="13358" b="8611"/>
          <a:stretch>
            <a:fillRect/>
          </a:stretch>
        </p:blipFill>
        <p:spPr>
          <a:xfrm>
            <a:off x="0" y="-16988"/>
            <a:ext cx="14630400" cy="8304617"/>
          </a:xfrm>
          <a:prstGeom prst="rect">
            <a:avLst/>
          </a:prstGeom>
          <a:effectLst>
            <a:outerShdw blurRad="50800" dist="38100" dir="2700000" algn="tl" rotWithShape="0">
              <a:prstClr val="black">
                <a:alpha val="40000"/>
              </a:prstClr>
            </a:outerShdw>
          </a:effectLst>
        </p:spPr>
      </p:pic>
      <p:grpSp>
        <p:nvGrpSpPr>
          <p:cNvPr id="42" name="Group 41">
            <a:extLst>
              <a:ext uri="{FF2B5EF4-FFF2-40B4-BE49-F238E27FC236}">
                <a16:creationId xmlns:a16="http://schemas.microsoft.com/office/drawing/2014/main" id="{CF0BFA40-AEAD-8C19-04BC-E0A4E43F5FCD}"/>
              </a:ext>
            </a:extLst>
          </p:cNvPr>
          <p:cNvGrpSpPr/>
          <p:nvPr/>
        </p:nvGrpSpPr>
        <p:grpSpPr>
          <a:xfrm>
            <a:off x="8894618" y="4633062"/>
            <a:ext cx="4867557" cy="2760888"/>
            <a:chOff x="8876484" y="4304586"/>
            <a:chExt cx="4316849" cy="2430194"/>
          </a:xfrm>
        </p:grpSpPr>
        <p:sp>
          <p:nvSpPr>
            <p:cNvPr id="3" name="Shape 12">
              <a:extLst>
                <a:ext uri="{FF2B5EF4-FFF2-40B4-BE49-F238E27FC236}">
                  <a16:creationId xmlns:a16="http://schemas.microsoft.com/office/drawing/2014/main" id="{0A770E19-4A92-F08F-7E1A-66E6ED744B29}"/>
                </a:ext>
              </a:extLst>
            </p:cNvPr>
            <p:cNvSpPr/>
            <p:nvPr/>
          </p:nvSpPr>
          <p:spPr>
            <a:xfrm>
              <a:off x="8876484" y="4561642"/>
              <a:ext cx="4316849" cy="91440"/>
            </a:xfrm>
            <a:prstGeom prst="roundRect">
              <a:avLst>
                <a:gd name="adj" fmla="val 85742"/>
              </a:avLst>
            </a:prstGeom>
            <a:solidFill>
              <a:srgbClr val="DA1B2E"/>
            </a:solidFill>
            <a:ln/>
          </p:spPr>
        </p:sp>
        <p:sp>
          <p:nvSpPr>
            <p:cNvPr id="31" name="Shape 13">
              <a:extLst>
                <a:ext uri="{FF2B5EF4-FFF2-40B4-BE49-F238E27FC236}">
                  <a16:creationId xmlns:a16="http://schemas.microsoft.com/office/drawing/2014/main" id="{F8FC3C24-DA83-E427-A2FB-C0A0E567E778}"/>
                </a:ext>
              </a:extLst>
            </p:cNvPr>
            <p:cNvSpPr/>
            <p:nvPr/>
          </p:nvSpPr>
          <p:spPr>
            <a:xfrm>
              <a:off x="10754873" y="4304586"/>
              <a:ext cx="559951" cy="559951"/>
            </a:xfrm>
            <a:prstGeom prst="roundRect">
              <a:avLst>
                <a:gd name="adj" fmla="val 163300"/>
              </a:avLst>
            </a:prstGeom>
            <a:solidFill>
              <a:srgbClr val="DA1B2E"/>
            </a:solidFill>
            <a:ln/>
          </p:spPr>
        </p:sp>
        <p:sp>
          <p:nvSpPr>
            <p:cNvPr id="34" name="Text 16">
              <a:extLst>
                <a:ext uri="{FF2B5EF4-FFF2-40B4-BE49-F238E27FC236}">
                  <a16:creationId xmlns:a16="http://schemas.microsoft.com/office/drawing/2014/main" id="{35D6E921-87A0-F342-D738-25F50291F7FC}"/>
                </a:ext>
              </a:extLst>
            </p:cNvPr>
            <p:cNvSpPr/>
            <p:nvPr/>
          </p:nvSpPr>
          <p:spPr>
            <a:xfrm>
              <a:off x="8968903" y="4891435"/>
              <a:ext cx="3897987" cy="597218"/>
            </a:xfrm>
            <a:prstGeom prst="rect">
              <a:avLst/>
            </a:prstGeom>
            <a:noFill/>
            <a:ln/>
          </p:spPr>
          <p:txBody>
            <a:bodyPr wrap="square" lIns="0" tIns="0" rIns="0" bIns="0" rtlCol="0" anchor="t"/>
            <a:lstStyle/>
            <a:p>
              <a:pPr marL="342900" indent="-342900">
                <a:lnSpc>
                  <a:spcPts val="2350"/>
                </a:lnSpc>
                <a:buSzPct val="100000"/>
                <a:buChar char="•"/>
              </a:pPr>
              <a:r>
                <a:rPr lang="en-US" b="1" dirty="0"/>
                <a:t>This pie chart presents the distribution of cholesterol levels among CVD patients who consume alcohol </a:t>
              </a:r>
              <a:endParaRPr lang="en-US" sz="1450" b="1" dirty="0"/>
            </a:p>
          </p:txBody>
        </p:sp>
        <p:sp>
          <p:nvSpPr>
            <p:cNvPr id="36" name="Text 18">
              <a:extLst>
                <a:ext uri="{FF2B5EF4-FFF2-40B4-BE49-F238E27FC236}">
                  <a16:creationId xmlns:a16="http://schemas.microsoft.com/office/drawing/2014/main" id="{D32DE993-625A-649F-E457-C7A04FABC83D}"/>
                </a:ext>
              </a:extLst>
            </p:cNvPr>
            <p:cNvSpPr/>
            <p:nvPr/>
          </p:nvSpPr>
          <p:spPr>
            <a:xfrm>
              <a:off x="8968903" y="5838954"/>
              <a:ext cx="3897987" cy="895826"/>
            </a:xfrm>
            <a:prstGeom prst="rect">
              <a:avLst/>
            </a:prstGeom>
            <a:noFill/>
            <a:ln/>
          </p:spPr>
          <p:txBody>
            <a:bodyPr wrap="square" lIns="0" tIns="0" rIns="0" bIns="0" rtlCol="0" anchor="t"/>
            <a:lstStyle/>
            <a:p>
              <a:pPr marL="342900" indent="-342900">
                <a:lnSpc>
                  <a:spcPts val="2350"/>
                </a:lnSpc>
                <a:buSzPct val="100000"/>
                <a:buChar char="•"/>
              </a:pPr>
              <a:r>
                <a:rPr lang="en-US" b="1" dirty="0"/>
                <a:t>The chart shows that elevated cholesterol represents the largest proportion at 50.2%, followed by normal cholesterol at 30.0%, while 19.8% of patients fall into the borderline cholesterol category</a:t>
              </a:r>
              <a:endParaRPr lang="en-US" sz="1450" b="1" dirty="0"/>
            </a:p>
          </p:txBody>
        </p:sp>
      </p:grpSp>
      <p:grpSp>
        <p:nvGrpSpPr>
          <p:cNvPr id="43" name="Group 42">
            <a:extLst>
              <a:ext uri="{FF2B5EF4-FFF2-40B4-BE49-F238E27FC236}">
                <a16:creationId xmlns:a16="http://schemas.microsoft.com/office/drawing/2014/main" id="{A13C6E9C-5CE8-B6F1-60B2-0A26A7C03188}"/>
              </a:ext>
            </a:extLst>
          </p:cNvPr>
          <p:cNvGrpSpPr/>
          <p:nvPr/>
        </p:nvGrpSpPr>
        <p:grpSpPr>
          <a:xfrm>
            <a:off x="4582181" y="118950"/>
            <a:ext cx="5466037" cy="821506"/>
            <a:chOff x="5199738" y="11623"/>
            <a:chExt cx="3965217" cy="821506"/>
          </a:xfrm>
        </p:grpSpPr>
        <p:sp>
          <p:nvSpPr>
            <p:cNvPr id="40" name="Rectangle: Rounded Corners 39">
              <a:extLst>
                <a:ext uri="{FF2B5EF4-FFF2-40B4-BE49-F238E27FC236}">
                  <a16:creationId xmlns:a16="http://schemas.microsoft.com/office/drawing/2014/main" id="{C3A86930-B7F8-DE0B-50FA-290E42093B5F}"/>
                </a:ext>
              </a:extLst>
            </p:cNvPr>
            <p:cNvSpPr/>
            <p:nvPr/>
          </p:nvSpPr>
          <p:spPr>
            <a:xfrm>
              <a:off x="5199738" y="11623"/>
              <a:ext cx="3965216" cy="821506"/>
            </a:xfrm>
            <a:prstGeom prst="roundRect">
              <a:avLst>
                <a:gd name="adj" fmla="val 28270"/>
              </a:avLst>
            </a:prstGeom>
            <a:solidFill>
              <a:schemeClr val="bg1"/>
            </a:solidFill>
            <a:ln>
              <a:solidFill>
                <a:srgbClr val="9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0">
              <a:extLst>
                <a:ext uri="{FF2B5EF4-FFF2-40B4-BE49-F238E27FC236}">
                  <a16:creationId xmlns:a16="http://schemas.microsoft.com/office/drawing/2014/main" id="{0F5551A9-F0C2-0096-8FC0-AF2E01F9A58B}"/>
                </a:ext>
              </a:extLst>
            </p:cNvPr>
            <p:cNvSpPr/>
            <p:nvPr/>
          </p:nvSpPr>
          <p:spPr>
            <a:xfrm>
              <a:off x="5199738" y="75999"/>
              <a:ext cx="3965217" cy="614005"/>
            </a:xfrm>
            <a:prstGeom prst="rect">
              <a:avLst/>
            </a:prstGeom>
            <a:noFill/>
            <a:ln/>
          </p:spPr>
          <p:txBody>
            <a:bodyPr wrap="none" lIns="0" tIns="0" rIns="0" bIns="0" rtlCol="0" anchor="t"/>
            <a:lstStyle/>
            <a:p>
              <a:pPr marL="0" indent="0" algn="ctr">
                <a:lnSpc>
                  <a:spcPts val="4800"/>
                </a:lnSpc>
                <a:buNone/>
              </a:pPr>
              <a:r>
                <a:rPr lang="en-US" sz="3850" dirty="0">
                  <a:solidFill>
                    <a:srgbClr val="1F1E1E"/>
                  </a:solidFill>
                  <a:ea typeface="Sora Semi Bold" pitchFamily="34" charset="-122"/>
                  <a:cs typeface="Sora Semi Bold" pitchFamily="34" charset="-120"/>
                </a:rPr>
                <a:t>Data Visualization</a:t>
              </a:r>
              <a:endParaRPr lang="en-US" sz="3850" dirty="0"/>
            </a:p>
          </p:txBody>
        </p:sp>
      </p:grpSp>
      <p:grpSp>
        <p:nvGrpSpPr>
          <p:cNvPr id="44" name="Group 43">
            <a:extLst>
              <a:ext uri="{FF2B5EF4-FFF2-40B4-BE49-F238E27FC236}">
                <a16:creationId xmlns:a16="http://schemas.microsoft.com/office/drawing/2014/main" id="{22236776-D67F-D1FF-1986-735676B2B0F2}"/>
              </a:ext>
            </a:extLst>
          </p:cNvPr>
          <p:cNvGrpSpPr/>
          <p:nvPr/>
        </p:nvGrpSpPr>
        <p:grpSpPr>
          <a:xfrm>
            <a:off x="573628" y="4633062"/>
            <a:ext cx="4944440" cy="2758801"/>
            <a:chOff x="8808300" y="4304586"/>
            <a:chExt cx="4385033" cy="2428359"/>
          </a:xfrm>
        </p:grpSpPr>
        <p:sp>
          <p:nvSpPr>
            <p:cNvPr id="45" name="Shape 12">
              <a:extLst>
                <a:ext uri="{FF2B5EF4-FFF2-40B4-BE49-F238E27FC236}">
                  <a16:creationId xmlns:a16="http://schemas.microsoft.com/office/drawing/2014/main" id="{FDBE5791-39D2-A128-E3A7-6DB9096A6489}"/>
                </a:ext>
              </a:extLst>
            </p:cNvPr>
            <p:cNvSpPr/>
            <p:nvPr/>
          </p:nvSpPr>
          <p:spPr>
            <a:xfrm>
              <a:off x="8876484" y="4561642"/>
              <a:ext cx="4316849" cy="91440"/>
            </a:xfrm>
            <a:prstGeom prst="roundRect">
              <a:avLst>
                <a:gd name="adj" fmla="val 85742"/>
              </a:avLst>
            </a:prstGeom>
            <a:solidFill>
              <a:srgbClr val="DA1B2E"/>
            </a:solidFill>
            <a:ln/>
          </p:spPr>
        </p:sp>
        <p:sp>
          <p:nvSpPr>
            <p:cNvPr id="46" name="Shape 13">
              <a:extLst>
                <a:ext uri="{FF2B5EF4-FFF2-40B4-BE49-F238E27FC236}">
                  <a16:creationId xmlns:a16="http://schemas.microsoft.com/office/drawing/2014/main" id="{C9A17FA0-1350-0E94-65C5-B44C9E4F106A}"/>
                </a:ext>
              </a:extLst>
            </p:cNvPr>
            <p:cNvSpPr/>
            <p:nvPr/>
          </p:nvSpPr>
          <p:spPr>
            <a:xfrm>
              <a:off x="10754873" y="4304586"/>
              <a:ext cx="559951" cy="559951"/>
            </a:xfrm>
            <a:prstGeom prst="roundRect">
              <a:avLst>
                <a:gd name="adj" fmla="val 163300"/>
              </a:avLst>
            </a:prstGeom>
            <a:solidFill>
              <a:srgbClr val="DA1B2E"/>
            </a:solidFill>
            <a:ln/>
          </p:spPr>
        </p:sp>
        <p:sp>
          <p:nvSpPr>
            <p:cNvPr id="48" name="Text 16">
              <a:extLst>
                <a:ext uri="{FF2B5EF4-FFF2-40B4-BE49-F238E27FC236}">
                  <a16:creationId xmlns:a16="http://schemas.microsoft.com/office/drawing/2014/main" id="{35ACEA4A-F79B-707C-1230-451EA3F1F6F2}"/>
                </a:ext>
              </a:extLst>
            </p:cNvPr>
            <p:cNvSpPr/>
            <p:nvPr/>
          </p:nvSpPr>
          <p:spPr>
            <a:xfrm>
              <a:off x="8876484" y="4949502"/>
              <a:ext cx="3897987" cy="597218"/>
            </a:xfrm>
            <a:prstGeom prst="rect">
              <a:avLst/>
            </a:prstGeom>
            <a:noFill/>
            <a:ln/>
          </p:spPr>
          <p:txBody>
            <a:bodyPr wrap="square" lIns="0" tIns="0" rIns="0" bIns="0" rtlCol="0" anchor="t"/>
            <a:lstStyle/>
            <a:p>
              <a:pPr marL="342900" indent="-342900">
                <a:lnSpc>
                  <a:spcPts val="2350"/>
                </a:lnSpc>
                <a:buSzPct val="100000"/>
                <a:buChar char="•"/>
              </a:pPr>
              <a:r>
                <a:rPr lang="en-US" b="1" dirty="0"/>
                <a:t>This chart illustrates the BMI and cholesterol patterns among non-active CVD patients.</a:t>
              </a:r>
            </a:p>
          </p:txBody>
        </p:sp>
        <p:sp>
          <p:nvSpPr>
            <p:cNvPr id="50" name="Text 18">
              <a:extLst>
                <a:ext uri="{FF2B5EF4-FFF2-40B4-BE49-F238E27FC236}">
                  <a16:creationId xmlns:a16="http://schemas.microsoft.com/office/drawing/2014/main" id="{408FE4BA-63F9-C8B7-2DED-66C86595AD07}"/>
                </a:ext>
              </a:extLst>
            </p:cNvPr>
            <p:cNvSpPr/>
            <p:nvPr/>
          </p:nvSpPr>
          <p:spPr>
            <a:xfrm>
              <a:off x="8808300" y="5837119"/>
              <a:ext cx="3897987" cy="895826"/>
            </a:xfrm>
            <a:prstGeom prst="rect">
              <a:avLst/>
            </a:prstGeom>
            <a:noFill/>
            <a:ln/>
          </p:spPr>
          <p:txBody>
            <a:bodyPr wrap="square" lIns="0" tIns="0" rIns="0" bIns="0" rtlCol="0" anchor="t"/>
            <a:lstStyle/>
            <a:p>
              <a:pPr marL="285750" indent="-285750">
                <a:buFont typeface="Arial" panose="020B0604020202020204" pitchFamily="34" charset="0"/>
                <a:buChar char="•"/>
              </a:pPr>
              <a:r>
                <a:rPr lang="en-US" b="1" dirty="0"/>
                <a:t>The visual highlights that most inactive patients fall into higher BMI classes, which are strongly linked to elevated cholesterol levels. Overall, the chart emphasizes the relationship between inactivity, increased BMI, and higher cholesterol risk in CVD patients.</a:t>
              </a:r>
            </a:p>
          </p:txBody>
        </p:sp>
      </p:grpSp>
      <p:sp>
        <p:nvSpPr>
          <p:cNvPr id="54" name="Rectangle: Rounded Corners 53">
            <a:extLst>
              <a:ext uri="{FF2B5EF4-FFF2-40B4-BE49-F238E27FC236}">
                <a16:creationId xmlns:a16="http://schemas.microsoft.com/office/drawing/2014/main" id="{2EE7494E-D719-E97A-1EC7-F1AE15ED7F1E}"/>
              </a:ext>
            </a:extLst>
          </p:cNvPr>
          <p:cNvSpPr/>
          <p:nvPr/>
        </p:nvSpPr>
        <p:spPr>
          <a:xfrm>
            <a:off x="8907386" y="1322240"/>
            <a:ext cx="5054286" cy="2934488"/>
          </a:xfrm>
          <a:prstGeom prst="roundRect">
            <a:avLst/>
          </a:prstGeom>
          <a:solidFill>
            <a:schemeClr val="bg1"/>
          </a:solidFill>
          <a:ln>
            <a:solidFill>
              <a:srgbClr val="9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Rounded Corners 54">
            <a:extLst>
              <a:ext uri="{FF2B5EF4-FFF2-40B4-BE49-F238E27FC236}">
                <a16:creationId xmlns:a16="http://schemas.microsoft.com/office/drawing/2014/main" id="{45996FB6-F7B8-01BD-C54B-282CC8F1AE98}"/>
              </a:ext>
            </a:extLst>
          </p:cNvPr>
          <p:cNvSpPr/>
          <p:nvPr/>
        </p:nvSpPr>
        <p:spPr>
          <a:xfrm>
            <a:off x="573628" y="1249519"/>
            <a:ext cx="5054286" cy="2934488"/>
          </a:xfrm>
          <a:prstGeom prst="roundRect">
            <a:avLst/>
          </a:prstGeom>
          <a:solidFill>
            <a:schemeClr val="bg1"/>
          </a:solidFill>
          <a:ln>
            <a:solidFill>
              <a:srgbClr val="9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FC1C9C6B-83BE-04BA-B037-EBF420A45C41}"/>
              </a:ext>
            </a:extLst>
          </p:cNvPr>
          <p:cNvPicPr>
            <a:picLocks noChangeAspect="1"/>
          </p:cNvPicPr>
          <p:nvPr/>
        </p:nvPicPr>
        <p:blipFill>
          <a:blip r:embed="rId4"/>
          <a:stretch>
            <a:fillRect/>
          </a:stretch>
        </p:blipFill>
        <p:spPr>
          <a:xfrm>
            <a:off x="745080" y="1524653"/>
            <a:ext cx="4721896" cy="2360948"/>
          </a:xfrm>
          <a:prstGeom prst="rect">
            <a:avLst/>
          </a:prstGeom>
        </p:spPr>
      </p:pic>
      <p:pic>
        <p:nvPicPr>
          <p:cNvPr id="9" name="Picture 8">
            <a:extLst>
              <a:ext uri="{FF2B5EF4-FFF2-40B4-BE49-F238E27FC236}">
                <a16:creationId xmlns:a16="http://schemas.microsoft.com/office/drawing/2014/main" id="{49859DB7-8DFC-F36A-1827-6C65160548E3}"/>
              </a:ext>
            </a:extLst>
          </p:cNvPr>
          <p:cNvPicPr>
            <a:picLocks noChangeAspect="1"/>
          </p:cNvPicPr>
          <p:nvPr/>
        </p:nvPicPr>
        <p:blipFill>
          <a:blip r:embed="rId5"/>
          <a:stretch>
            <a:fillRect/>
          </a:stretch>
        </p:blipFill>
        <p:spPr>
          <a:xfrm>
            <a:off x="9824932" y="1407069"/>
            <a:ext cx="3616405" cy="2705607"/>
          </a:xfrm>
          <a:prstGeom prst="rect">
            <a:avLst/>
          </a:prstGeom>
        </p:spPr>
      </p:pic>
    </p:spTree>
    <p:extLst>
      <p:ext uri="{BB962C8B-B14F-4D97-AF65-F5344CB8AC3E}">
        <p14:creationId xmlns:p14="http://schemas.microsoft.com/office/powerpoint/2010/main" val="3044706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4714CA-E854-2A28-07C0-DEB825041578}"/>
              </a:ext>
            </a:extLst>
          </p:cNvPr>
          <p:cNvPicPr>
            <a:picLocks noChangeAspect="1"/>
          </p:cNvPicPr>
          <p:nvPr/>
        </p:nvPicPr>
        <p:blipFill>
          <a:blip r:embed="rId3">
            <a:extLst>
              <a:ext uri="{28A0092B-C50C-407E-A947-70E740481C1C}">
                <a14:useLocalDpi xmlns:a14="http://schemas.microsoft.com/office/drawing/2010/main" val="0"/>
              </a:ext>
            </a:extLst>
          </a:blip>
          <a:srcRect t="13590" r="13358" b="8611"/>
          <a:stretch>
            <a:fillRect/>
          </a:stretch>
        </p:blipFill>
        <p:spPr>
          <a:xfrm>
            <a:off x="10881" y="-37509"/>
            <a:ext cx="14630400" cy="8304617"/>
          </a:xfrm>
          <a:prstGeom prst="rect">
            <a:avLst/>
          </a:prstGeom>
          <a:effectLst>
            <a:outerShdw blurRad="50800" dist="38100" dir="18900000" algn="bl" rotWithShape="0">
              <a:prstClr val="black">
                <a:alpha val="40000"/>
              </a:prstClr>
            </a:outerShdw>
          </a:effectLst>
        </p:spPr>
      </p:pic>
      <p:sp>
        <p:nvSpPr>
          <p:cNvPr id="3" name="Text 0"/>
          <p:cNvSpPr/>
          <p:nvPr/>
        </p:nvSpPr>
        <p:spPr>
          <a:xfrm>
            <a:off x="221217" y="666827"/>
            <a:ext cx="7787164" cy="1275398"/>
          </a:xfrm>
          <a:prstGeom prst="rect">
            <a:avLst/>
          </a:prstGeom>
          <a:noFill/>
          <a:ln/>
        </p:spPr>
        <p:txBody>
          <a:bodyPr wrap="square" lIns="0" tIns="0" rIns="0" bIns="0" rtlCol="0" anchor="t"/>
          <a:lstStyle/>
          <a:p>
            <a:pPr algn="ctr">
              <a:lnSpc>
                <a:spcPts val="5000"/>
              </a:lnSpc>
            </a:pPr>
            <a:r>
              <a:rPr lang="en-US" sz="4000" dirty="0"/>
              <a:t>Problem Overview &amp; Proposed Solution</a:t>
            </a:r>
            <a:endParaRPr lang="en-US" sz="4000" dirty="0">
              <a:latin typeface="Arial" panose="020B0604020202020204" pitchFamily="34" charset="0"/>
              <a:cs typeface="Arial" panose="020B0604020202020204" pitchFamily="34" charset="0"/>
            </a:endParaRPr>
          </a:p>
        </p:txBody>
      </p:sp>
      <p:sp>
        <p:nvSpPr>
          <p:cNvPr id="4" name="Shape 1"/>
          <p:cNvSpPr/>
          <p:nvPr/>
        </p:nvSpPr>
        <p:spPr>
          <a:xfrm>
            <a:off x="221217" y="2232975"/>
            <a:ext cx="3796665" cy="3326844"/>
          </a:xfrm>
          <a:prstGeom prst="roundRect">
            <a:avLst>
              <a:gd name="adj" fmla="val 2447"/>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w="7620">
            <a:solidFill>
              <a:srgbClr val="DFB8BC"/>
            </a:solidFill>
            <a:prstDash val="solid"/>
          </a:ln>
          <a:effectLst>
            <a:outerShdw blurRad="50800" dist="38100" dir="18900000" algn="bl" rotWithShape="0">
              <a:prstClr val="black">
                <a:alpha val="40000"/>
              </a:prstClr>
            </a:outerShdw>
          </a:effectLst>
        </p:spPr>
      </p:sp>
      <p:sp>
        <p:nvSpPr>
          <p:cNvPr id="5" name="Text 2"/>
          <p:cNvSpPr/>
          <p:nvPr/>
        </p:nvSpPr>
        <p:spPr>
          <a:xfrm>
            <a:off x="422671" y="2434429"/>
            <a:ext cx="3393758" cy="637461"/>
          </a:xfrm>
          <a:prstGeom prst="rect">
            <a:avLst/>
          </a:prstGeom>
          <a:noFill/>
          <a:ln/>
        </p:spPr>
        <p:txBody>
          <a:bodyPr wrap="square" lIns="0" tIns="0" rIns="0" bIns="0" rtlCol="0" anchor="t"/>
          <a:lstStyle/>
          <a:p>
            <a:pPr>
              <a:lnSpc>
                <a:spcPts val="2500"/>
              </a:lnSpc>
            </a:pPr>
            <a:r>
              <a:rPr lang="en-US" sz="2000" b="1" dirty="0">
                <a:solidFill>
                  <a:schemeClr val="bg2"/>
                </a:solidFill>
              </a:rPr>
              <a:t>Brief description of the problem being solved</a:t>
            </a:r>
            <a:endParaRPr lang="en-US" sz="2000" b="1" dirty="0">
              <a:solidFill>
                <a:schemeClr val="bg2"/>
              </a:solidFill>
              <a:latin typeface="Arial" panose="020B0604020202020204" pitchFamily="34" charset="0"/>
              <a:cs typeface="Arial" panose="020B0604020202020204" pitchFamily="34" charset="0"/>
            </a:endParaRPr>
          </a:p>
        </p:txBody>
      </p:sp>
      <p:sp>
        <p:nvSpPr>
          <p:cNvPr id="6" name="Text 3"/>
          <p:cNvSpPr/>
          <p:nvPr/>
        </p:nvSpPr>
        <p:spPr>
          <a:xfrm>
            <a:off x="422671" y="3188094"/>
            <a:ext cx="3393758" cy="2170271"/>
          </a:xfrm>
          <a:prstGeom prst="rect">
            <a:avLst/>
          </a:prstGeom>
          <a:noFill/>
          <a:ln/>
        </p:spPr>
        <p:txBody>
          <a:bodyPr wrap="square" lIns="0" tIns="0" rIns="0" bIns="0" rtlCol="0" anchor="t"/>
          <a:lstStyle/>
          <a:p>
            <a:pPr>
              <a:lnSpc>
                <a:spcPts val="2400"/>
              </a:lnSpc>
            </a:pPr>
            <a:r>
              <a:rPr lang="en-US" dirty="0">
                <a:solidFill>
                  <a:schemeClr val="bg2"/>
                </a:solidFill>
              </a:rPr>
              <a:t>Cardiovascular disease risk remains high despite awareness of healthy living. There are inconsistencies in heart health outcomes among people with similar demographics, lifestyle, and clinical profiles.</a:t>
            </a:r>
            <a:endParaRPr lang="en-US" dirty="0">
              <a:solidFill>
                <a:schemeClr val="bg2"/>
              </a:solidFill>
              <a:latin typeface="Arial" panose="020B0604020202020204" pitchFamily="34" charset="0"/>
              <a:cs typeface="Arial" panose="020B0604020202020204" pitchFamily="34" charset="0"/>
            </a:endParaRPr>
          </a:p>
        </p:txBody>
      </p:sp>
      <p:sp>
        <p:nvSpPr>
          <p:cNvPr id="7" name="Shape 4"/>
          <p:cNvSpPr/>
          <p:nvPr/>
        </p:nvSpPr>
        <p:spPr>
          <a:xfrm>
            <a:off x="4211716" y="2232975"/>
            <a:ext cx="3796665" cy="3326844"/>
          </a:xfrm>
          <a:prstGeom prst="roundRect">
            <a:avLst>
              <a:gd name="adj" fmla="val 2447"/>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w="7620">
            <a:solidFill>
              <a:srgbClr val="DFB8BC"/>
            </a:solidFill>
            <a:prstDash val="solid"/>
          </a:ln>
          <a:effectLst>
            <a:outerShdw blurRad="50800" dist="38100" dir="18900000" algn="bl" rotWithShape="0">
              <a:prstClr val="black">
                <a:alpha val="40000"/>
              </a:prstClr>
            </a:outerShdw>
          </a:effectLst>
        </p:spPr>
      </p:sp>
      <p:sp>
        <p:nvSpPr>
          <p:cNvPr id="8" name="Text 5"/>
          <p:cNvSpPr/>
          <p:nvPr/>
        </p:nvSpPr>
        <p:spPr>
          <a:xfrm>
            <a:off x="4413170" y="2434429"/>
            <a:ext cx="3393758" cy="637461"/>
          </a:xfrm>
          <a:prstGeom prst="rect">
            <a:avLst/>
          </a:prstGeom>
          <a:noFill/>
          <a:ln/>
        </p:spPr>
        <p:txBody>
          <a:bodyPr wrap="square" lIns="0" tIns="0" rIns="0" bIns="0" rtlCol="0" anchor="t"/>
          <a:lstStyle/>
          <a:p>
            <a:pPr>
              <a:lnSpc>
                <a:spcPts val="2500"/>
              </a:lnSpc>
            </a:pPr>
            <a:r>
              <a:rPr lang="en-US" sz="2000" b="1" dirty="0">
                <a:solidFill>
                  <a:schemeClr val="bg2"/>
                </a:solidFill>
              </a:rPr>
              <a:t>Overview of the proposed solution (high-level idea):</a:t>
            </a:r>
            <a:br>
              <a:rPr lang="en-US" sz="2000" dirty="0">
                <a:solidFill>
                  <a:schemeClr val="bg2"/>
                </a:solidFill>
              </a:rPr>
            </a:br>
            <a:endParaRPr lang="en-US" sz="2000" dirty="0">
              <a:solidFill>
                <a:schemeClr val="bg2"/>
              </a:solidFill>
              <a:latin typeface="Arial" panose="020B0604020202020204" pitchFamily="34" charset="0"/>
              <a:cs typeface="Arial" panose="020B0604020202020204" pitchFamily="34" charset="0"/>
            </a:endParaRPr>
          </a:p>
        </p:txBody>
      </p:sp>
      <p:sp>
        <p:nvSpPr>
          <p:cNvPr id="9" name="Text 6"/>
          <p:cNvSpPr/>
          <p:nvPr/>
        </p:nvSpPr>
        <p:spPr>
          <a:xfrm>
            <a:off x="4413170" y="3188094"/>
            <a:ext cx="3393758" cy="2170271"/>
          </a:xfrm>
          <a:prstGeom prst="rect">
            <a:avLst/>
          </a:prstGeom>
          <a:noFill/>
          <a:ln/>
        </p:spPr>
        <p:txBody>
          <a:bodyPr wrap="square" lIns="0" tIns="0" rIns="0" bIns="0" rtlCol="0" anchor="t"/>
          <a:lstStyle/>
          <a:p>
            <a:r>
              <a:rPr lang="en-US" dirty="0">
                <a:solidFill>
                  <a:schemeClr val="bg2"/>
                </a:solidFill>
              </a:rPr>
              <a:t>Analyze patient health records to identify key factors influencing cardiovascular disease, including lifestyle habits, clinical indicators, and demographics. Create new variables like BMI and Blood Pressure Classification to improve analysis and insights.</a:t>
            </a:r>
          </a:p>
        </p:txBody>
      </p:sp>
      <p:sp>
        <p:nvSpPr>
          <p:cNvPr id="10" name="Shape 7"/>
          <p:cNvSpPr/>
          <p:nvPr/>
        </p:nvSpPr>
        <p:spPr>
          <a:xfrm>
            <a:off x="221217" y="5753653"/>
            <a:ext cx="7787164" cy="1767959"/>
          </a:xfrm>
          <a:prstGeom prst="roundRect">
            <a:avLst>
              <a:gd name="adj" fmla="val 4605"/>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w="7620">
            <a:solidFill>
              <a:srgbClr val="DFB8BC"/>
            </a:solidFill>
            <a:prstDash val="solid"/>
          </a:ln>
        </p:spPr>
      </p:sp>
      <p:sp>
        <p:nvSpPr>
          <p:cNvPr id="11" name="Text 8"/>
          <p:cNvSpPr/>
          <p:nvPr/>
        </p:nvSpPr>
        <p:spPr>
          <a:xfrm>
            <a:off x="422671" y="5955107"/>
            <a:ext cx="4590098" cy="318730"/>
          </a:xfrm>
          <a:prstGeom prst="rect">
            <a:avLst/>
          </a:prstGeom>
          <a:noFill/>
          <a:ln/>
        </p:spPr>
        <p:txBody>
          <a:bodyPr wrap="none" lIns="0" tIns="0" rIns="0" bIns="0" rtlCol="0" anchor="t"/>
          <a:lstStyle/>
          <a:p>
            <a:pPr>
              <a:lnSpc>
                <a:spcPts val="2500"/>
              </a:lnSpc>
            </a:pPr>
            <a:r>
              <a:rPr lang="en-US" sz="2000" b="1" dirty="0">
                <a:solidFill>
                  <a:schemeClr val="bg2"/>
                </a:solidFill>
              </a:rPr>
              <a:t>Unique value proposition (what makes the project stand out):</a:t>
            </a:r>
            <a:br>
              <a:rPr lang="en-US" sz="2000" dirty="0">
                <a:solidFill>
                  <a:schemeClr val="bg2"/>
                </a:solidFill>
              </a:rPr>
            </a:br>
            <a:endParaRPr lang="en-US" sz="2000" dirty="0">
              <a:solidFill>
                <a:schemeClr val="bg2"/>
              </a:solidFill>
              <a:latin typeface="Arial" panose="020B0604020202020204" pitchFamily="34" charset="0"/>
              <a:cs typeface="Arial" panose="020B0604020202020204" pitchFamily="34" charset="0"/>
            </a:endParaRPr>
          </a:p>
        </p:txBody>
      </p:sp>
      <p:sp>
        <p:nvSpPr>
          <p:cNvPr id="12" name="Text 9"/>
          <p:cNvSpPr/>
          <p:nvPr/>
        </p:nvSpPr>
        <p:spPr>
          <a:xfrm>
            <a:off x="422671" y="6390042"/>
            <a:ext cx="7384256" cy="930116"/>
          </a:xfrm>
          <a:prstGeom prst="rect">
            <a:avLst/>
          </a:prstGeom>
          <a:noFill/>
          <a:ln/>
          <a:effectLst>
            <a:outerShdw blurRad="50800" dist="38100" dir="18900000" algn="bl" rotWithShape="0">
              <a:prstClr val="black">
                <a:alpha val="40000"/>
              </a:prstClr>
            </a:outerShdw>
          </a:effectLst>
        </p:spPr>
        <p:txBody>
          <a:bodyPr wrap="square" lIns="0" tIns="0" rIns="0" bIns="0" rtlCol="0" anchor="t"/>
          <a:lstStyle/>
          <a:p>
            <a:r>
              <a:rPr lang="en-US" dirty="0">
                <a:solidFill>
                  <a:schemeClr val="bg2"/>
                </a:solidFill>
              </a:rPr>
              <a:t>The project combines demographic, lifestyle, and clinical data to uncover correlations and provide data-driven insights for early intervention and preventive strategies, helping improve cardiovascular health proactively.</a:t>
            </a:r>
          </a:p>
        </p:txBody>
      </p:sp>
      <p:pic>
        <p:nvPicPr>
          <p:cNvPr id="14" name="Picture 13">
            <a:extLst>
              <a:ext uri="{FF2B5EF4-FFF2-40B4-BE49-F238E27FC236}">
                <a16:creationId xmlns:a16="http://schemas.microsoft.com/office/drawing/2014/main" id="{9CB5D73E-A3A3-D06D-3140-D02B2D9A593F}"/>
              </a:ext>
            </a:extLst>
          </p:cNvPr>
          <p:cNvPicPr>
            <a:picLocks noChangeAspect="1"/>
          </p:cNvPicPr>
          <p:nvPr/>
        </p:nvPicPr>
        <p:blipFill>
          <a:blip r:embed="rId4"/>
          <a:stretch>
            <a:fillRect/>
          </a:stretch>
        </p:blipFill>
        <p:spPr>
          <a:xfrm>
            <a:off x="8583218" y="1251"/>
            <a:ext cx="6045552" cy="82296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53A9B-4737-ACEA-A69D-A33CE85ACF5F}"/>
            </a:ext>
          </a:extLst>
        </p:cNvPr>
        <p:cNvGrpSpPr/>
        <p:nvPr/>
      </p:nvGrpSpPr>
      <p:grpSpPr>
        <a:xfrm>
          <a:off x="0" y="0"/>
          <a:ext cx="0" cy="0"/>
          <a:chOff x="0" y="0"/>
          <a:chExt cx="0" cy="0"/>
        </a:xfrm>
      </p:grpSpPr>
      <p:pic>
        <p:nvPicPr>
          <p:cNvPr id="39" name="Picture 38">
            <a:extLst>
              <a:ext uri="{FF2B5EF4-FFF2-40B4-BE49-F238E27FC236}">
                <a16:creationId xmlns:a16="http://schemas.microsoft.com/office/drawing/2014/main" id="{699AE397-2FA1-0BBF-0562-94C7F70D19D2}"/>
              </a:ext>
            </a:extLst>
          </p:cNvPr>
          <p:cNvPicPr>
            <a:picLocks noChangeAspect="1"/>
          </p:cNvPicPr>
          <p:nvPr/>
        </p:nvPicPr>
        <p:blipFill>
          <a:blip r:embed="rId3">
            <a:extLst>
              <a:ext uri="{28A0092B-C50C-407E-A947-70E740481C1C}">
                <a14:useLocalDpi xmlns:a14="http://schemas.microsoft.com/office/drawing/2010/main" val="0"/>
              </a:ext>
            </a:extLst>
          </a:blip>
          <a:srcRect t="13590" r="13358" b="8611"/>
          <a:stretch>
            <a:fillRect/>
          </a:stretch>
        </p:blipFill>
        <p:spPr>
          <a:xfrm>
            <a:off x="0" y="-16988"/>
            <a:ext cx="14630400" cy="8304617"/>
          </a:xfrm>
          <a:prstGeom prst="rect">
            <a:avLst/>
          </a:prstGeom>
          <a:effectLst>
            <a:outerShdw blurRad="50800" dist="38100" dir="2700000" algn="tl" rotWithShape="0">
              <a:prstClr val="black">
                <a:alpha val="40000"/>
              </a:prstClr>
            </a:outerShdw>
          </a:effectLst>
        </p:spPr>
      </p:pic>
      <p:grpSp>
        <p:nvGrpSpPr>
          <p:cNvPr id="42" name="Group 41">
            <a:extLst>
              <a:ext uri="{FF2B5EF4-FFF2-40B4-BE49-F238E27FC236}">
                <a16:creationId xmlns:a16="http://schemas.microsoft.com/office/drawing/2014/main" id="{4BDB269A-380B-279B-547C-3890C38C597A}"/>
              </a:ext>
            </a:extLst>
          </p:cNvPr>
          <p:cNvGrpSpPr/>
          <p:nvPr/>
        </p:nvGrpSpPr>
        <p:grpSpPr>
          <a:xfrm>
            <a:off x="8894618" y="4633062"/>
            <a:ext cx="4867557" cy="3569795"/>
            <a:chOff x="8876484" y="4304586"/>
            <a:chExt cx="4316849" cy="3142213"/>
          </a:xfrm>
        </p:grpSpPr>
        <p:sp>
          <p:nvSpPr>
            <p:cNvPr id="3" name="Shape 12">
              <a:extLst>
                <a:ext uri="{FF2B5EF4-FFF2-40B4-BE49-F238E27FC236}">
                  <a16:creationId xmlns:a16="http://schemas.microsoft.com/office/drawing/2014/main" id="{AA439909-CBBB-12A9-BBFB-7B4A064EBEE1}"/>
                </a:ext>
              </a:extLst>
            </p:cNvPr>
            <p:cNvSpPr/>
            <p:nvPr/>
          </p:nvSpPr>
          <p:spPr>
            <a:xfrm>
              <a:off x="8876484" y="4561642"/>
              <a:ext cx="4316849" cy="91440"/>
            </a:xfrm>
            <a:prstGeom prst="roundRect">
              <a:avLst>
                <a:gd name="adj" fmla="val 85742"/>
              </a:avLst>
            </a:prstGeom>
            <a:solidFill>
              <a:srgbClr val="DA1B2E"/>
            </a:solidFill>
            <a:ln/>
          </p:spPr>
        </p:sp>
        <p:sp>
          <p:nvSpPr>
            <p:cNvPr id="31" name="Shape 13">
              <a:extLst>
                <a:ext uri="{FF2B5EF4-FFF2-40B4-BE49-F238E27FC236}">
                  <a16:creationId xmlns:a16="http://schemas.microsoft.com/office/drawing/2014/main" id="{29071277-EA73-D3A5-2A07-BF42E044C1F0}"/>
                </a:ext>
              </a:extLst>
            </p:cNvPr>
            <p:cNvSpPr/>
            <p:nvPr/>
          </p:nvSpPr>
          <p:spPr>
            <a:xfrm>
              <a:off x="10754873" y="4304586"/>
              <a:ext cx="559951" cy="559951"/>
            </a:xfrm>
            <a:prstGeom prst="roundRect">
              <a:avLst>
                <a:gd name="adj" fmla="val 163300"/>
              </a:avLst>
            </a:prstGeom>
            <a:solidFill>
              <a:srgbClr val="DA1B2E"/>
            </a:solidFill>
            <a:ln/>
          </p:spPr>
        </p:sp>
        <p:sp>
          <p:nvSpPr>
            <p:cNvPr id="34" name="Text 16">
              <a:extLst>
                <a:ext uri="{FF2B5EF4-FFF2-40B4-BE49-F238E27FC236}">
                  <a16:creationId xmlns:a16="http://schemas.microsoft.com/office/drawing/2014/main" id="{A52C8359-4904-6E60-7AC9-064DA8B6095D}"/>
                </a:ext>
              </a:extLst>
            </p:cNvPr>
            <p:cNvSpPr/>
            <p:nvPr/>
          </p:nvSpPr>
          <p:spPr>
            <a:xfrm>
              <a:off x="8927048" y="5061017"/>
              <a:ext cx="3897987" cy="597218"/>
            </a:xfrm>
            <a:prstGeom prst="rect">
              <a:avLst/>
            </a:prstGeom>
            <a:noFill/>
            <a:ln/>
          </p:spPr>
          <p:txBody>
            <a:bodyPr wrap="square" lIns="0" tIns="0" rIns="0" bIns="0" rtlCol="0" anchor="t"/>
            <a:lstStyle/>
            <a:p>
              <a:pPr marL="342900" indent="-342900">
                <a:lnSpc>
                  <a:spcPts val="2350"/>
                </a:lnSpc>
                <a:buSzPct val="100000"/>
                <a:buChar char="•"/>
              </a:pPr>
              <a:r>
                <a:rPr lang="en-US" sz="1600" b="1" dirty="0"/>
                <a:t>This chart shows the distribution of cholesterol levels among CVD patients</a:t>
              </a:r>
              <a:endParaRPr lang="en-US" sz="1450" b="1" dirty="0"/>
            </a:p>
          </p:txBody>
        </p:sp>
        <p:sp>
          <p:nvSpPr>
            <p:cNvPr id="36" name="Text 18">
              <a:extLst>
                <a:ext uri="{FF2B5EF4-FFF2-40B4-BE49-F238E27FC236}">
                  <a16:creationId xmlns:a16="http://schemas.microsoft.com/office/drawing/2014/main" id="{5FCDF8FB-84D3-293E-7906-C7AFEE277C30}"/>
                </a:ext>
              </a:extLst>
            </p:cNvPr>
            <p:cNvSpPr/>
            <p:nvPr/>
          </p:nvSpPr>
          <p:spPr>
            <a:xfrm>
              <a:off x="8887807" y="5694000"/>
              <a:ext cx="3897987" cy="895826"/>
            </a:xfrm>
            <a:prstGeom prst="rect">
              <a:avLst/>
            </a:prstGeom>
            <a:noFill/>
            <a:ln/>
          </p:spPr>
          <p:txBody>
            <a:bodyPr wrap="square" lIns="0" tIns="0" rIns="0" bIns="0" rtlCol="0" anchor="t"/>
            <a:lstStyle/>
            <a:p>
              <a:pPr marL="342900" indent="-342900">
                <a:lnSpc>
                  <a:spcPts val="2350"/>
                </a:lnSpc>
                <a:buSzPct val="100000"/>
                <a:buChar char="•"/>
              </a:pPr>
              <a:r>
                <a:rPr lang="en-US" sz="1600" b="1" dirty="0"/>
                <a:t>The visual highlights that elevated cholesterol represents the largest proportion, followed by normal and borderline levels. </a:t>
              </a:r>
              <a:endParaRPr lang="en-US" sz="1450" b="1" dirty="0"/>
            </a:p>
          </p:txBody>
        </p:sp>
        <p:sp>
          <p:nvSpPr>
            <p:cNvPr id="8" name="Text 18">
              <a:extLst>
                <a:ext uri="{FF2B5EF4-FFF2-40B4-BE49-F238E27FC236}">
                  <a16:creationId xmlns:a16="http://schemas.microsoft.com/office/drawing/2014/main" id="{D2261A92-F593-A05B-EE7A-579E1B87BD49}"/>
                </a:ext>
              </a:extLst>
            </p:cNvPr>
            <p:cNvSpPr/>
            <p:nvPr/>
          </p:nvSpPr>
          <p:spPr>
            <a:xfrm>
              <a:off x="8887807" y="6550973"/>
              <a:ext cx="3897987" cy="895826"/>
            </a:xfrm>
            <a:prstGeom prst="rect">
              <a:avLst/>
            </a:prstGeom>
            <a:noFill/>
            <a:ln/>
          </p:spPr>
          <p:txBody>
            <a:bodyPr wrap="square" lIns="0" tIns="0" rIns="0" bIns="0" rtlCol="0" anchor="t"/>
            <a:lstStyle/>
            <a:p>
              <a:pPr marL="342900" indent="-342900">
                <a:lnSpc>
                  <a:spcPts val="2350"/>
                </a:lnSpc>
                <a:buSzPct val="100000"/>
                <a:buChar char="•"/>
              </a:pPr>
              <a:r>
                <a:rPr lang="en-US" sz="1600" b="1" dirty="0"/>
                <a:t>The chart emphasizes the strong presence of high cholesterol within this patient group.</a:t>
              </a:r>
              <a:endParaRPr lang="en-US" sz="1450" b="1" dirty="0"/>
            </a:p>
          </p:txBody>
        </p:sp>
      </p:grpSp>
      <p:grpSp>
        <p:nvGrpSpPr>
          <p:cNvPr id="43" name="Group 42">
            <a:extLst>
              <a:ext uri="{FF2B5EF4-FFF2-40B4-BE49-F238E27FC236}">
                <a16:creationId xmlns:a16="http://schemas.microsoft.com/office/drawing/2014/main" id="{FB573088-E50A-E43C-CDB1-3C8D5B596BBF}"/>
              </a:ext>
            </a:extLst>
          </p:cNvPr>
          <p:cNvGrpSpPr/>
          <p:nvPr/>
        </p:nvGrpSpPr>
        <p:grpSpPr>
          <a:xfrm>
            <a:off x="4582181" y="118950"/>
            <a:ext cx="5466037" cy="821506"/>
            <a:chOff x="5199738" y="11623"/>
            <a:chExt cx="3965217" cy="821506"/>
          </a:xfrm>
        </p:grpSpPr>
        <p:sp>
          <p:nvSpPr>
            <p:cNvPr id="40" name="Rectangle: Rounded Corners 39">
              <a:extLst>
                <a:ext uri="{FF2B5EF4-FFF2-40B4-BE49-F238E27FC236}">
                  <a16:creationId xmlns:a16="http://schemas.microsoft.com/office/drawing/2014/main" id="{122ACE49-5A42-B4D8-13A0-C9009077B3D1}"/>
                </a:ext>
              </a:extLst>
            </p:cNvPr>
            <p:cNvSpPr/>
            <p:nvPr/>
          </p:nvSpPr>
          <p:spPr>
            <a:xfrm>
              <a:off x="5199738" y="11623"/>
              <a:ext cx="3965216" cy="821506"/>
            </a:xfrm>
            <a:prstGeom prst="roundRect">
              <a:avLst>
                <a:gd name="adj" fmla="val 28270"/>
              </a:avLst>
            </a:prstGeom>
            <a:solidFill>
              <a:schemeClr val="bg1"/>
            </a:solidFill>
            <a:ln>
              <a:solidFill>
                <a:srgbClr val="9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0">
              <a:extLst>
                <a:ext uri="{FF2B5EF4-FFF2-40B4-BE49-F238E27FC236}">
                  <a16:creationId xmlns:a16="http://schemas.microsoft.com/office/drawing/2014/main" id="{DB07497E-FBD8-6752-1A6F-0D1A615D2011}"/>
                </a:ext>
              </a:extLst>
            </p:cNvPr>
            <p:cNvSpPr/>
            <p:nvPr/>
          </p:nvSpPr>
          <p:spPr>
            <a:xfrm>
              <a:off x="5199738" y="75999"/>
              <a:ext cx="3965217" cy="614005"/>
            </a:xfrm>
            <a:prstGeom prst="rect">
              <a:avLst/>
            </a:prstGeom>
            <a:noFill/>
            <a:ln/>
          </p:spPr>
          <p:txBody>
            <a:bodyPr wrap="none" lIns="0" tIns="0" rIns="0" bIns="0" rtlCol="0" anchor="t"/>
            <a:lstStyle/>
            <a:p>
              <a:pPr marL="0" indent="0" algn="ctr">
                <a:lnSpc>
                  <a:spcPts val="4800"/>
                </a:lnSpc>
                <a:buNone/>
              </a:pPr>
              <a:r>
                <a:rPr lang="en-US" sz="3850" dirty="0">
                  <a:solidFill>
                    <a:srgbClr val="1F1E1E"/>
                  </a:solidFill>
                  <a:ea typeface="Sora Semi Bold" pitchFamily="34" charset="-122"/>
                  <a:cs typeface="Sora Semi Bold" pitchFamily="34" charset="-120"/>
                </a:rPr>
                <a:t>Data Visualization</a:t>
              </a:r>
              <a:endParaRPr lang="en-US" sz="3850" dirty="0"/>
            </a:p>
          </p:txBody>
        </p:sp>
      </p:grpSp>
      <p:grpSp>
        <p:nvGrpSpPr>
          <p:cNvPr id="44" name="Group 43">
            <a:extLst>
              <a:ext uri="{FF2B5EF4-FFF2-40B4-BE49-F238E27FC236}">
                <a16:creationId xmlns:a16="http://schemas.microsoft.com/office/drawing/2014/main" id="{35DBA64D-068F-9D02-436B-02D9FDF25747}"/>
              </a:ext>
            </a:extLst>
          </p:cNvPr>
          <p:cNvGrpSpPr/>
          <p:nvPr/>
        </p:nvGrpSpPr>
        <p:grpSpPr>
          <a:xfrm>
            <a:off x="524953" y="4633062"/>
            <a:ext cx="4911781" cy="2738471"/>
            <a:chOff x="8837263" y="4304586"/>
            <a:chExt cx="4356070" cy="2410463"/>
          </a:xfrm>
        </p:grpSpPr>
        <p:sp>
          <p:nvSpPr>
            <p:cNvPr id="45" name="Shape 12">
              <a:extLst>
                <a:ext uri="{FF2B5EF4-FFF2-40B4-BE49-F238E27FC236}">
                  <a16:creationId xmlns:a16="http://schemas.microsoft.com/office/drawing/2014/main" id="{F99F85F5-004C-3C5A-61B3-20BD52F953A4}"/>
                </a:ext>
              </a:extLst>
            </p:cNvPr>
            <p:cNvSpPr/>
            <p:nvPr/>
          </p:nvSpPr>
          <p:spPr>
            <a:xfrm>
              <a:off x="8876484" y="4561642"/>
              <a:ext cx="4316849" cy="91440"/>
            </a:xfrm>
            <a:prstGeom prst="roundRect">
              <a:avLst>
                <a:gd name="adj" fmla="val 85742"/>
              </a:avLst>
            </a:prstGeom>
            <a:solidFill>
              <a:srgbClr val="DA1B2E"/>
            </a:solidFill>
            <a:ln/>
          </p:spPr>
        </p:sp>
        <p:sp>
          <p:nvSpPr>
            <p:cNvPr id="46" name="Shape 13">
              <a:extLst>
                <a:ext uri="{FF2B5EF4-FFF2-40B4-BE49-F238E27FC236}">
                  <a16:creationId xmlns:a16="http://schemas.microsoft.com/office/drawing/2014/main" id="{23EAEF3B-7ABE-0118-CCF0-6860A4E8CE9F}"/>
                </a:ext>
              </a:extLst>
            </p:cNvPr>
            <p:cNvSpPr/>
            <p:nvPr/>
          </p:nvSpPr>
          <p:spPr>
            <a:xfrm>
              <a:off x="10754873" y="4304586"/>
              <a:ext cx="559951" cy="559951"/>
            </a:xfrm>
            <a:prstGeom prst="roundRect">
              <a:avLst>
                <a:gd name="adj" fmla="val 163300"/>
              </a:avLst>
            </a:prstGeom>
            <a:solidFill>
              <a:srgbClr val="DA1B2E"/>
            </a:solidFill>
            <a:ln/>
          </p:spPr>
        </p:sp>
        <p:sp>
          <p:nvSpPr>
            <p:cNvPr id="48" name="Text 16">
              <a:extLst>
                <a:ext uri="{FF2B5EF4-FFF2-40B4-BE49-F238E27FC236}">
                  <a16:creationId xmlns:a16="http://schemas.microsoft.com/office/drawing/2014/main" id="{9EF57978-E145-ADA2-25AB-C53247BAA75A}"/>
                </a:ext>
              </a:extLst>
            </p:cNvPr>
            <p:cNvSpPr/>
            <p:nvPr/>
          </p:nvSpPr>
          <p:spPr>
            <a:xfrm>
              <a:off x="8876484" y="4928081"/>
              <a:ext cx="3897987" cy="597218"/>
            </a:xfrm>
            <a:prstGeom prst="rect">
              <a:avLst/>
            </a:prstGeom>
            <a:noFill/>
            <a:ln/>
          </p:spPr>
          <p:txBody>
            <a:bodyPr wrap="square" lIns="0" tIns="0" rIns="0" bIns="0" rtlCol="0" anchor="t"/>
            <a:lstStyle/>
            <a:p>
              <a:pPr marL="342900" indent="-342900">
                <a:lnSpc>
                  <a:spcPts val="2350"/>
                </a:lnSpc>
                <a:buSzPct val="100000"/>
                <a:buChar char="•"/>
              </a:pPr>
              <a:r>
                <a:rPr lang="en-US" b="1" dirty="0"/>
                <a:t>This chart illustrates the distribution of blood pressure levels among smoking CVD patients</a:t>
              </a:r>
              <a:endParaRPr lang="en-US" sz="1450" b="1" dirty="0"/>
            </a:p>
          </p:txBody>
        </p:sp>
        <p:sp>
          <p:nvSpPr>
            <p:cNvPr id="50" name="Text 18">
              <a:extLst>
                <a:ext uri="{FF2B5EF4-FFF2-40B4-BE49-F238E27FC236}">
                  <a16:creationId xmlns:a16="http://schemas.microsoft.com/office/drawing/2014/main" id="{5AA2F369-82A8-D5D5-A7E1-B1E06FB21D16}"/>
                </a:ext>
              </a:extLst>
            </p:cNvPr>
            <p:cNvSpPr/>
            <p:nvPr/>
          </p:nvSpPr>
          <p:spPr>
            <a:xfrm>
              <a:off x="8837263" y="5819223"/>
              <a:ext cx="3897987" cy="895826"/>
            </a:xfrm>
            <a:prstGeom prst="rect">
              <a:avLst/>
            </a:prstGeom>
            <a:noFill/>
            <a:ln/>
          </p:spPr>
          <p:txBody>
            <a:bodyPr wrap="square" lIns="0" tIns="0" rIns="0" bIns="0" rtlCol="0" anchor="t"/>
            <a:lstStyle/>
            <a:p>
              <a:pPr marL="342900" indent="-342900">
                <a:lnSpc>
                  <a:spcPts val="2350"/>
                </a:lnSpc>
                <a:buSzPct val="100000"/>
                <a:buChar char="•"/>
              </a:pPr>
              <a:r>
                <a:rPr lang="en-US" b="1" dirty="0"/>
                <a:t>Stage 2 represents the largest group, followed by Stage 1, while normal and elevated blood pressure categories appear at lower proportions</a:t>
              </a:r>
              <a:endParaRPr lang="en-US" sz="1450" b="1" dirty="0"/>
            </a:p>
          </p:txBody>
        </p:sp>
      </p:grpSp>
      <p:sp>
        <p:nvSpPr>
          <p:cNvPr id="54" name="Rectangle: Rounded Corners 53">
            <a:extLst>
              <a:ext uri="{FF2B5EF4-FFF2-40B4-BE49-F238E27FC236}">
                <a16:creationId xmlns:a16="http://schemas.microsoft.com/office/drawing/2014/main" id="{CA18EC82-E274-A5E7-71C7-7A0A944D8158}"/>
              </a:ext>
            </a:extLst>
          </p:cNvPr>
          <p:cNvSpPr/>
          <p:nvPr/>
        </p:nvSpPr>
        <p:spPr>
          <a:xfrm>
            <a:off x="8907386" y="1322240"/>
            <a:ext cx="5054286" cy="2934488"/>
          </a:xfrm>
          <a:prstGeom prst="roundRect">
            <a:avLst/>
          </a:prstGeom>
          <a:solidFill>
            <a:schemeClr val="bg1"/>
          </a:solidFill>
          <a:ln>
            <a:solidFill>
              <a:srgbClr val="9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Rounded Corners 54">
            <a:extLst>
              <a:ext uri="{FF2B5EF4-FFF2-40B4-BE49-F238E27FC236}">
                <a16:creationId xmlns:a16="http://schemas.microsoft.com/office/drawing/2014/main" id="{1536296B-D726-3F1C-84DF-524B220BFE3C}"/>
              </a:ext>
            </a:extLst>
          </p:cNvPr>
          <p:cNvSpPr/>
          <p:nvPr/>
        </p:nvSpPr>
        <p:spPr>
          <a:xfrm>
            <a:off x="573628" y="1249519"/>
            <a:ext cx="5054286" cy="2934488"/>
          </a:xfrm>
          <a:prstGeom prst="roundRect">
            <a:avLst/>
          </a:prstGeom>
          <a:solidFill>
            <a:schemeClr val="bg1"/>
          </a:solidFill>
          <a:ln>
            <a:solidFill>
              <a:srgbClr val="9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A61F8B5E-3EB0-0FF1-2EFE-802ED35434D8}"/>
              </a:ext>
            </a:extLst>
          </p:cNvPr>
          <p:cNvPicPr>
            <a:picLocks noChangeAspect="1"/>
          </p:cNvPicPr>
          <p:nvPr/>
        </p:nvPicPr>
        <p:blipFill>
          <a:blip r:embed="rId4"/>
          <a:stretch>
            <a:fillRect/>
          </a:stretch>
        </p:blipFill>
        <p:spPr>
          <a:xfrm>
            <a:off x="853151" y="1425302"/>
            <a:ext cx="4561046" cy="2495818"/>
          </a:xfrm>
          <a:prstGeom prst="rect">
            <a:avLst/>
          </a:prstGeom>
        </p:spPr>
      </p:pic>
      <p:pic>
        <p:nvPicPr>
          <p:cNvPr id="7" name="Picture 6">
            <a:extLst>
              <a:ext uri="{FF2B5EF4-FFF2-40B4-BE49-F238E27FC236}">
                <a16:creationId xmlns:a16="http://schemas.microsoft.com/office/drawing/2014/main" id="{C3187A75-67E1-52F5-94A4-6E85EBB19BA5}"/>
              </a:ext>
            </a:extLst>
          </p:cNvPr>
          <p:cNvPicPr>
            <a:picLocks noChangeAspect="1"/>
          </p:cNvPicPr>
          <p:nvPr/>
        </p:nvPicPr>
        <p:blipFill>
          <a:blip r:embed="rId5"/>
          <a:stretch>
            <a:fillRect/>
          </a:stretch>
        </p:blipFill>
        <p:spPr>
          <a:xfrm>
            <a:off x="9508106" y="1391859"/>
            <a:ext cx="3918162" cy="2792148"/>
          </a:xfrm>
          <a:prstGeom prst="rect">
            <a:avLst/>
          </a:prstGeom>
        </p:spPr>
      </p:pic>
    </p:spTree>
    <p:extLst>
      <p:ext uri="{BB962C8B-B14F-4D97-AF65-F5344CB8AC3E}">
        <p14:creationId xmlns:p14="http://schemas.microsoft.com/office/powerpoint/2010/main" val="29252065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F5547-23DF-0044-2CF4-B7E3BB0BC1E3}"/>
            </a:ext>
          </a:extLst>
        </p:cNvPr>
        <p:cNvGrpSpPr/>
        <p:nvPr/>
      </p:nvGrpSpPr>
      <p:grpSpPr>
        <a:xfrm>
          <a:off x="0" y="0"/>
          <a:ext cx="0" cy="0"/>
          <a:chOff x="0" y="0"/>
          <a:chExt cx="0" cy="0"/>
        </a:xfrm>
      </p:grpSpPr>
      <p:pic>
        <p:nvPicPr>
          <p:cNvPr id="39" name="Picture 38">
            <a:extLst>
              <a:ext uri="{FF2B5EF4-FFF2-40B4-BE49-F238E27FC236}">
                <a16:creationId xmlns:a16="http://schemas.microsoft.com/office/drawing/2014/main" id="{EB085F5F-B9B3-5D2F-4D14-1C5FD9706F1D}"/>
              </a:ext>
            </a:extLst>
          </p:cNvPr>
          <p:cNvPicPr>
            <a:picLocks noChangeAspect="1"/>
          </p:cNvPicPr>
          <p:nvPr/>
        </p:nvPicPr>
        <p:blipFill>
          <a:blip r:embed="rId3">
            <a:extLst>
              <a:ext uri="{28A0092B-C50C-407E-A947-70E740481C1C}">
                <a14:useLocalDpi xmlns:a14="http://schemas.microsoft.com/office/drawing/2010/main" val="0"/>
              </a:ext>
            </a:extLst>
          </a:blip>
          <a:srcRect t="13590" r="13358" b="8611"/>
          <a:stretch>
            <a:fillRect/>
          </a:stretch>
        </p:blipFill>
        <p:spPr>
          <a:xfrm>
            <a:off x="0" y="-16988"/>
            <a:ext cx="14630400" cy="8304617"/>
          </a:xfrm>
          <a:prstGeom prst="rect">
            <a:avLst/>
          </a:prstGeom>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A6559330-53D0-F79F-39B7-5699D2AC7C31}"/>
              </a:ext>
            </a:extLst>
          </p:cNvPr>
          <p:cNvPicPr>
            <a:picLocks noChangeAspect="1"/>
          </p:cNvPicPr>
          <p:nvPr/>
        </p:nvPicPr>
        <p:blipFill>
          <a:blip r:embed="rId4"/>
          <a:srcRect l="7978"/>
          <a:stretch>
            <a:fillRect/>
          </a:stretch>
        </p:blipFill>
        <p:spPr>
          <a:xfrm>
            <a:off x="522560" y="73063"/>
            <a:ext cx="13585280" cy="8083473"/>
          </a:xfrm>
          <a:prstGeom prst="rect">
            <a:avLst/>
          </a:prstGeom>
        </p:spPr>
      </p:pic>
    </p:spTree>
    <p:extLst>
      <p:ext uri="{BB962C8B-B14F-4D97-AF65-F5344CB8AC3E}">
        <p14:creationId xmlns:p14="http://schemas.microsoft.com/office/powerpoint/2010/main" val="2672516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85817DA1-8CE0-873B-3EA5-96AB3FD82129}"/>
              </a:ext>
            </a:extLst>
          </p:cNvPr>
          <p:cNvPicPr>
            <a:picLocks noChangeAspect="1"/>
          </p:cNvPicPr>
          <p:nvPr/>
        </p:nvPicPr>
        <p:blipFill>
          <a:blip r:embed="rId3">
            <a:extLst>
              <a:ext uri="{28A0092B-C50C-407E-A947-70E740481C1C}">
                <a14:useLocalDpi xmlns:a14="http://schemas.microsoft.com/office/drawing/2010/main" val="0"/>
              </a:ext>
            </a:extLst>
          </a:blip>
          <a:srcRect t="13590" r="13358" b="8611"/>
          <a:stretch>
            <a:fillRect/>
          </a:stretch>
        </p:blipFill>
        <p:spPr>
          <a:xfrm>
            <a:off x="0" y="-1"/>
            <a:ext cx="14630400" cy="8304617"/>
          </a:xfrm>
          <a:prstGeom prst="rect">
            <a:avLst/>
          </a:prstGeom>
          <a:effectLst>
            <a:outerShdw blurRad="50800" dist="38100" dir="2700000" algn="tl" rotWithShape="0">
              <a:prstClr val="black">
                <a:alpha val="40000"/>
              </a:prstClr>
            </a:outerShdw>
          </a:effectLst>
        </p:spPr>
      </p:pic>
      <p:sp>
        <p:nvSpPr>
          <p:cNvPr id="2" name="Text 0"/>
          <p:cNvSpPr/>
          <p:nvPr/>
        </p:nvSpPr>
        <p:spPr>
          <a:xfrm>
            <a:off x="660440" y="518993"/>
            <a:ext cx="13309521" cy="1241346"/>
          </a:xfrm>
          <a:prstGeom prst="rect">
            <a:avLst/>
          </a:prstGeom>
          <a:noFill/>
          <a:ln/>
        </p:spPr>
        <p:txBody>
          <a:bodyPr wrap="square" lIns="0" tIns="0" rIns="0" bIns="0" rtlCol="0" anchor="t"/>
          <a:lstStyle/>
          <a:p>
            <a:pPr marL="0" indent="0" algn="l">
              <a:lnSpc>
                <a:spcPts val="4850"/>
              </a:lnSpc>
              <a:buNone/>
            </a:pPr>
            <a:r>
              <a:rPr lang="en-US" sz="3900" dirty="0">
                <a:solidFill>
                  <a:srgbClr val="1F1E1E"/>
                </a:solidFill>
                <a:ea typeface="Sora Semi Bold" pitchFamily="34" charset="-122"/>
                <a:cs typeface="Sora Semi Bold" pitchFamily="34" charset="-120"/>
              </a:rPr>
              <a:t>Assessing Your Cardiovascular Health: An Interactive Tool</a:t>
            </a:r>
            <a:endParaRPr lang="en-US" sz="3900" dirty="0"/>
          </a:p>
        </p:txBody>
      </p:sp>
      <p:sp>
        <p:nvSpPr>
          <p:cNvPr id="3" name="Text 1"/>
          <p:cNvSpPr/>
          <p:nvPr/>
        </p:nvSpPr>
        <p:spPr>
          <a:xfrm>
            <a:off x="694670" y="1398806"/>
            <a:ext cx="13309521" cy="603885"/>
          </a:xfrm>
          <a:prstGeom prst="rect">
            <a:avLst/>
          </a:prstGeom>
          <a:noFill/>
          <a:ln/>
        </p:spPr>
        <p:txBody>
          <a:bodyPr wrap="square" lIns="0" tIns="0" rIns="0" bIns="0" rtlCol="0" anchor="t"/>
          <a:lstStyle/>
          <a:p>
            <a:pPr marL="0" indent="0" algn="l">
              <a:lnSpc>
                <a:spcPts val="2350"/>
              </a:lnSpc>
              <a:buNone/>
            </a:pPr>
            <a:r>
              <a:rPr lang="en-US" sz="1450" dirty="0">
                <a:solidFill>
                  <a:srgbClr val="3B3535"/>
                </a:solidFill>
                <a:ea typeface="Sora Light" pitchFamily="34" charset="-122"/>
                <a:cs typeface="Sora Light" pitchFamily="34" charset="-120"/>
              </a:rPr>
              <a:t>This interactive tool empowers you to understand your potential risk of developing cardiovascular disease (CVD). By inputting your health profile, you receive a personalized, instant assessment, enabling you to make informed decisions about your well-being.</a:t>
            </a:r>
            <a:endParaRPr lang="en-US" sz="1450" dirty="0"/>
          </a:p>
        </p:txBody>
      </p:sp>
      <p:sp>
        <p:nvSpPr>
          <p:cNvPr id="4" name="Text 2"/>
          <p:cNvSpPr/>
          <p:nvPr/>
        </p:nvSpPr>
        <p:spPr>
          <a:xfrm>
            <a:off x="660440" y="2285702"/>
            <a:ext cx="9403199" cy="496610"/>
          </a:xfrm>
          <a:prstGeom prst="rect">
            <a:avLst/>
          </a:prstGeom>
          <a:noFill/>
          <a:ln/>
        </p:spPr>
        <p:txBody>
          <a:bodyPr wrap="none" lIns="0" tIns="0" rIns="0" bIns="0" rtlCol="0" anchor="t"/>
          <a:lstStyle/>
          <a:p>
            <a:pPr marL="0" indent="0" algn="l">
              <a:lnSpc>
                <a:spcPts val="3900"/>
              </a:lnSpc>
              <a:buNone/>
            </a:pPr>
            <a:r>
              <a:rPr lang="en-US" sz="3100" dirty="0">
                <a:solidFill>
                  <a:srgbClr val="1F1E1E"/>
                </a:solidFill>
                <a:ea typeface="Sora Semi Bold" pitchFamily="34" charset="-122"/>
                <a:cs typeface="Sora Semi Bold" pitchFamily="34" charset="-120"/>
              </a:rPr>
              <a:t>How It Works: Your Personalized Health Profile</a:t>
            </a:r>
            <a:endParaRPr lang="en-US" sz="3100" dirty="0"/>
          </a:p>
        </p:txBody>
      </p:sp>
      <p:sp>
        <p:nvSpPr>
          <p:cNvPr id="5" name="Text 3"/>
          <p:cNvSpPr/>
          <p:nvPr/>
        </p:nvSpPr>
        <p:spPr>
          <a:xfrm>
            <a:off x="660320" y="2933368"/>
            <a:ext cx="13309521" cy="603885"/>
          </a:xfrm>
          <a:prstGeom prst="rect">
            <a:avLst/>
          </a:prstGeom>
          <a:noFill/>
          <a:ln/>
        </p:spPr>
        <p:txBody>
          <a:bodyPr wrap="square" lIns="0" tIns="0" rIns="0" bIns="0" rtlCol="0" anchor="t"/>
          <a:lstStyle/>
          <a:p>
            <a:pPr marL="0" indent="0" algn="l">
              <a:lnSpc>
                <a:spcPts val="2350"/>
              </a:lnSpc>
              <a:buNone/>
            </a:pPr>
            <a:r>
              <a:rPr lang="en-US" sz="1450" dirty="0">
                <a:solidFill>
                  <a:srgbClr val="3B3535"/>
                </a:solidFill>
                <a:ea typeface="Sora Light" pitchFamily="34" charset="-122"/>
                <a:cs typeface="Sora Light" pitchFamily="34" charset="-120"/>
              </a:rPr>
              <a:t>Our system allows you to select key health attributes through intuitive filters. These selections dynamically update a comprehensive risk assessment, providing a clear picture of your cardiovascular standing.</a:t>
            </a:r>
            <a:endParaRPr lang="en-US" sz="1450" dirty="0"/>
          </a:p>
        </p:txBody>
      </p:sp>
      <p:sp>
        <p:nvSpPr>
          <p:cNvPr id="6" name="Shape 4"/>
          <p:cNvSpPr/>
          <p:nvPr/>
        </p:nvSpPr>
        <p:spPr>
          <a:xfrm>
            <a:off x="660440" y="3912886"/>
            <a:ext cx="4310658" cy="1450657"/>
          </a:xfrm>
          <a:prstGeom prst="roundRect">
            <a:avLst>
              <a:gd name="adj" fmla="val 7564"/>
            </a:avLst>
          </a:prstGeom>
          <a:solidFill>
            <a:srgbClr val="FFFFFF"/>
          </a:solidFill>
          <a:ln w="22860">
            <a:solidFill>
              <a:srgbClr val="DFB8BC"/>
            </a:solidFill>
            <a:prstDash val="solid"/>
          </a:ln>
          <a:effectLst>
            <a:outerShdw blurRad="50800" dist="38100" dir="2700000" algn="tl" rotWithShape="0">
              <a:prstClr val="black">
                <a:alpha val="40000"/>
              </a:prstClr>
            </a:outerShdw>
          </a:effectLst>
        </p:spPr>
      </p:sp>
      <p:sp>
        <p:nvSpPr>
          <p:cNvPr id="7" name="Shape 5"/>
          <p:cNvSpPr/>
          <p:nvPr/>
        </p:nvSpPr>
        <p:spPr>
          <a:xfrm>
            <a:off x="637580" y="3912886"/>
            <a:ext cx="91440" cy="1450657"/>
          </a:xfrm>
          <a:prstGeom prst="roundRect">
            <a:avLst>
              <a:gd name="adj" fmla="val 86684"/>
            </a:avLst>
          </a:prstGeom>
          <a:solidFill>
            <a:srgbClr val="DA1B2E"/>
          </a:solidFill>
          <a:ln/>
        </p:spPr>
      </p:sp>
      <p:sp>
        <p:nvSpPr>
          <p:cNvPr id="8" name="Text 6"/>
          <p:cNvSpPr/>
          <p:nvPr/>
        </p:nvSpPr>
        <p:spPr>
          <a:xfrm>
            <a:off x="940594" y="4124461"/>
            <a:ext cx="2483168" cy="310396"/>
          </a:xfrm>
          <a:prstGeom prst="rect">
            <a:avLst/>
          </a:prstGeom>
          <a:noFill/>
          <a:ln/>
        </p:spPr>
        <p:txBody>
          <a:bodyPr wrap="none" lIns="0" tIns="0" rIns="0" bIns="0" rtlCol="0" anchor="t"/>
          <a:lstStyle/>
          <a:p>
            <a:pPr marL="0" indent="0" algn="l">
              <a:lnSpc>
                <a:spcPts val="2400"/>
              </a:lnSpc>
              <a:buNone/>
            </a:pPr>
            <a:r>
              <a:rPr lang="en-US" sz="1950" dirty="0">
                <a:solidFill>
                  <a:srgbClr val="3B3535"/>
                </a:solidFill>
                <a:ea typeface="Sora Semi Bold" pitchFamily="34" charset="-122"/>
                <a:cs typeface="Sora Semi Bold" pitchFamily="34" charset="-120"/>
              </a:rPr>
              <a:t>Age Distribution</a:t>
            </a:r>
            <a:endParaRPr lang="en-US" sz="1950" dirty="0"/>
          </a:p>
        </p:txBody>
      </p:sp>
      <p:sp>
        <p:nvSpPr>
          <p:cNvPr id="9" name="Text 7"/>
          <p:cNvSpPr/>
          <p:nvPr/>
        </p:nvSpPr>
        <p:spPr>
          <a:xfrm>
            <a:off x="940594" y="4548085"/>
            <a:ext cx="3818930" cy="603885"/>
          </a:xfrm>
          <a:prstGeom prst="rect">
            <a:avLst/>
          </a:prstGeom>
          <a:noFill/>
          <a:ln/>
        </p:spPr>
        <p:txBody>
          <a:bodyPr wrap="square" lIns="0" tIns="0" rIns="0" bIns="0" rtlCol="0" anchor="t"/>
          <a:lstStyle/>
          <a:p>
            <a:pPr marL="0" indent="0" algn="l">
              <a:lnSpc>
                <a:spcPts val="2350"/>
              </a:lnSpc>
              <a:buNone/>
            </a:pPr>
            <a:r>
              <a:rPr lang="en-US" sz="1450" dirty="0">
                <a:solidFill>
                  <a:srgbClr val="3B3535"/>
                </a:solidFill>
                <a:ea typeface="Sora Light" pitchFamily="34" charset="-122"/>
                <a:cs typeface="Sora Light" pitchFamily="34" charset="-120"/>
              </a:rPr>
              <a:t>Categorize your age range to refine the risk calculation</a:t>
            </a:r>
            <a:endParaRPr lang="en-US" sz="1450" dirty="0"/>
          </a:p>
        </p:txBody>
      </p:sp>
      <p:sp>
        <p:nvSpPr>
          <p:cNvPr id="10" name="Shape 8"/>
          <p:cNvSpPr/>
          <p:nvPr/>
        </p:nvSpPr>
        <p:spPr>
          <a:xfrm>
            <a:off x="5159812" y="3912886"/>
            <a:ext cx="4310658" cy="1450657"/>
          </a:xfrm>
          <a:prstGeom prst="roundRect">
            <a:avLst>
              <a:gd name="adj" fmla="val 7564"/>
            </a:avLst>
          </a:prstGeom>
          <a:solidFill>
            <a:srgbClr val="FFFFFF"/>
          </a:solidFill>
          <a:ln w="22860">
            <a:solidFill>
              <a:srgbClr val="DFB8BC"/>
            </a:solidFill>
            <a:prstDash val="solid"/>
          </a:ln>
          <a:effectLst>
            <a:outerShdw blurRad="50800" dist="38100" dir="2700000" algn="tl" rotWithShape="0">
              <a:prstClr val="black">
                <a:alpha val="40000"/>
              </a:prstClr>
            </a:outerShdw>
          </a:effectLst>
        </p:spPr>
        <p:txBody>
          <a:bodyPr/>
          <a:lstStyle/>
          <a:p>
            <a:endParaRPr lang="en-US" dirty="0"/>
          </a:p>
        </p:txBody>
      </p:sp>
      <p:sp>
        <p:nvSpPr>
          <p:cNvPr id="11" name="Shape 9"/>
          <p:cNvSpPr/>
          <p:nvPr/>
        </p:nvSpPr>
        <p:spPr>
          <a:xfrm>
            <a:off x="5136952" y="3912886"/>
            <a:ext cx="91440" cy="1450657"/>
          </a:xfrm>
          <a:prstGeom prst="roundRect">
            <a:avLst>
              <a:gd name="adj" fmla="val 86684"/>
            </a:avLst>
          </a:prstGeom>
          <a:solidFill>
            <a:srgbClr val="DA1B2E"/>
          </a:solidFill>
          <a:ln/>
        </p:spPr>
      </p:sp>
      <p:sp>
        <p:nvSpPr>
          <p:cNvPr id="12" name="Text 10"/>
          <p:cNvSpPr/>
          <p:nvPr/>
        </p:nvSpPr>
        <p:spPr>
          <a:xfrm>
            <a:off x="5439966" y="4124461"/>
            <a:ext cx="2665452" cy="310396"/>
          </a:xfrm>
          <a:prstGeom prst="rect">
            <a:avLst/>
          </a:prstGeom>
          <a:noFill/>
          <a:ln/>
        </p:spPr>
        <p:txBody>
          <a:bodyPr wrap="none" lIns="0" tIns="0" rIns="0" bIns="0" rtlCol="0" anchor="t"/>
          <a:lstStyle/>
          <a:p>
            <a:pPr marL="0" indent="0" algn="l">
              <a:lnSpc>
                <a:spcPts val="2400"/>
              </a:lnSpc>
              <a:buNone/>
            </a:pPr>
            <a:r>
              <a:rPr lang="en-US" sz="1950" dirty="0">
                <a:solidFill>
                  <a:srgbClr val="3B3535"/>
                </a:solidFill>
                <a:ea typeface="Sora Semi Bold" pitchFamily="34" charset="-122"/>
                <a:cs typeface="Sora Semi Bold" pitchFamily="34" charset="-120"/>
              </a:rPr>
              <a:t>Blood Pressure Class</a:t>
            </a:r>
            <a:endParaRPr lang="en-US" sz="1950" dirty="0"/>
          </a:p>
        </p:txBody>
      </p:sp>
      <p:sp>
        <p:nvSpPr>
          <p:cNvPr id="13" name="Text 11"/>
          <p:cNvSpPr/>
          <p:nvPr/>
        </p:nvSpPr>
        <p:spPr>
          <a:xfrm>
            <a:off x="5405615" y="4397114"/>
            <a:ext cx="3818930" cy="815458"/>
          </a:xfrm>
          <a:prstGeom prst="rect">
            <a:avLst/>
          </a:prstGeom>
          <a:noFill/>
          <a:ln/>
        </p:spPr>
        <p:txBody>
          <a:bodyPr wrap="square" lIns="0" tIns="0" rIns="0" bIns="0" rtlCol="0" anchor="t"/>
          <a:lstStyle/>
          <a:p>
            <a:pPr marL="0" indent="0" algn="l">
              <a:lnSpc>
                <a:spcPts val="2350"/>
              </a:lnSpc>
              <a:buNone/>
            </a:pPr>
            <a:r>
              <a:rPr lang="en-US" sz="1450" dirty="0">
                <a:solidFill>
                  <a:srgbClr val="3B3535"/>
                </a:solidFill>
                <a:ea typeface="Sora Light" pitchFamily="34" charset="-122"/>
                <a:cs typeface="Sora Light" pitchFamily="34" charset="-120"/>
              </a:rPr>
              <a:t>Input your blood pressure status ( Normal, Elevated , Hypertension Stage 1 &amp;  Stage 2)</a:t>
            </a:r>
            <a:endParaRPr lang="en-US" sz="1450" dirty="0"/>
          </a:p>
        </p:txBody>
      </p:sp>
      <p:sp>
        <p:nvSpPr>
          <p:cNvPr id="14" name="Shape 12"/>
          <p:cNvSpPr/>
          <p:nvPr/>
        </p:nvSpPr>
        <p:spPr>
          <a:xfrm>
            <a:off x="9659183" y="3912886"/>
            <a:ext cx="4310658" cy="1450657"/>
          </a:xfrm>
          <a:prstGeom prst="roundRect">
            <a:avLst>
              <a:gd name="adj" fmla="val 7564"/>
            </a:avLst>
          </a:prstGeom>
          <a:solidFill>
            <a:srgbClr val="FFFFFF"/>
          </a:solidFill>
          <a:ln w="22860">
            <a:solidFill>
              <a:srgbClr val="DFB8BC"/>
            </a:solidFill>
            <a:prstDash val="solid"/>
          </a:ln>
          <a:effectLst>
            <a:outerShdw blurRad="50800" dist="38100" dir="2700000" algn="tl" rotWithShape="0">
              <a:prstClr val="black">
                <a:alpha val="40000"/>
              </a:prstClr>
            </a:outerShdw>
          </a:effectLst>
        </p:spPr>
      </p:sp>
      <p:sp>
        <p:nvSpPr>
          <p:cNvPr id="15" name="Shape 13"/>
          <p:cNvSpPr/>
          <p:nvPr/>
        </p:nvSpPr>
        <p:spPr>
          <a:xfrm>
            <a:off x="9636323" y="3912886"/>
            <a:ext cx="91440" cy="1450657"/>
          </a:xfrm>
          <a:prstGeom prst="roundRect">
            <a:avLst>
              <a:gd name="adj" fmla="val 86684"/>
            </a:avLst>
          </a:prstGeom>
          <a:solidFill>
            <a:srgbClr val="DA1B2E"/>
          </a:solidFill>
          <a:ln/>
        </p:spPr>
      </p:sp>
      <p:sp>
        <p:nvSpPr>
          <p:cNvPr id="16" name="Text 14"/>
          <p:cNvSpPr/>
          <p:nvPr/>
        </p:nvSpPr>
        <p:spPr>
          <a:xfrm>
            <a:off x="9939338" y="4124461"/>
            <a:ext cx="2483168" cy="310396"/>
          </a:xfrm>
          <a:prstGeom prst="rect">
            <a:avLst/>
          </a:prstGeom>
          <a:noFill/>
          <a:ln/>
        </p:spPr>
        <p:txBody>
          <a:bodyPr wrap="none" lIns="0" tIns="0" rIns="0" bIns="0" rtlCol="0" anchor="t"/>
          <a:lstStyle/>
          <a:p>
            <a:pPr marL="0" indent="0" algn="l">
              <a:lnSpc>
                <a:spcPts val="2400"/>
              </a:lnSpc>
              <a:buNone/>
            </a:pPr>
            <a:r>
              <a:rPr lang="en-US" sz="1950" dirty="0">
                <a:solidFill>
                  <a:srgbClr val="3B3535"/>
                </a:solidFill>
                <a:ea typeface="Sora Semi Bold" pitchFamily="34" charset="-122"/>
                <a:cs typeface="Sora Semi Bold" pitchFamily="34" charset="-120"/>
              </a:rPr>
              <a:t>Cholesterol Level</a:t>
            </a:r>
            <a:endParaRPr lang="en-US" sz="1950" dirty="0"/>
          </a:p>
        </p:txBody>
      </p:sp>
      <p:sp>
        <p:nvSpPr>
          <p:cNvPr id="17" name="Text 15"/>
          <p:cNvSpPr/>
          <p:nvPr/>
        </p:nvSpPr>
        <p:spPr>
          <a:xfrm>
            <a:off x="9939338" y="4548085"/>
            <a:ext cx="3818930" cy="603885"/>
          </a:xfrm>
          <a:prstGeom prst="rect">
            <a:avLst/>
          </a:prstGeom>
          <a:noFill/>
          <a:ln/>
        </p:spPr>
        <p:txBody>
          <a:bodyPr wrap="square" lIns="0" tIns="0" rIns="0" bIns="0" rtlCol="0" anchor="t"/>
          <a:lstStyle/>
          <a:p>
            <a:pPr marL="0" indent="0" algn="l">
              <a:lnSpc>
                <a:spcPts val="2350"/>
              </a:lnSpc>
              <a:buNone/>
            </a:pPr>
            <a:r>
              <a:rPr lang="en-US" sz="1450" dirty="0">
                <a:solidFill>
                  <a:srgbClr val="3B3535"/>
                </a:solidFill>
                <a:ea typeface="Sora Light" pitchFamily="34" charset="-122"/>
                <a:cs typeface="Sora Light" pitchFamily="34" charset="-120"/>
              </a:rPr>
              <a:t>Select your cholesterol profile ( Normal ,Elevated, Borderline High)</a:t>
            </a:r>
            <a:endParaRPr lang="en-US" sz="1450" dirty="0"/>
          </a:p>
        </p:txBody>
      </p:sp>
      <p:sp>
        <p:nvSpPr>
          <p:cNvPr id="18" name="Shape 16"/>
          <p:cNvSpPr/>
          <p:nvPr/>
        </p:nvSpPr>
        <p:spPr>
          <a:xfrm>
            <a:off x="660440" y="5552258"/>
            <a:ext cx="4310658" cy="1450657"/>
          </a:xfrm>
          <a:prstGeom prst="roundRect">
            <a:avLst>
              <a:gd name="adj" fmla="val 7564"/>
            </a:avLst>
          </a:prstGeom>
          <a:solidFill>
            <a:srgbClr val="FFFFFF"/>
          </a:solidFill>
          <a:ln w="22860">
            <a:solidFill>
              <a:srgbClr val="DFB8BC"/>
            </a:solidFill>
            <a:prstDash val="solid"/>
          </a:ln>
          <a:effectLst>
            <a:outerShdw blurRad="50800" dist="38100" dir="2700000" algn="tl" rotWithShape="0">
              <a:prstClr val="black">
                <a:alpha val="40000"/>
              </a:prstClr>
            </a:outerShdw>
          </a:effectLst>
        </p:spPr>
      </p:sp>
      <p:sp>
        <p:nvSpPr>
          <p:cNvPr id="19" name="Shape 17"/>
          <p:cNvSpPr/>
          <p:nvPr/>
        </p:nvSpPr>
        <p:spPr>
          <a:xfrm>
            <a:off x="637580" y="5552258"/>
            <a:ext cx="91440" cy="1450657"/>
          </a:xfrm>
          <a:prstGeom prst="roundRect">
            <a:avLst>
              <a:gd name="adj" fmla="val 86684"/>
            </a:avLst>
          </a:prstGeom>
          <a:solidFill>
            <a:srgbClr val="DA1B2E"/>
          </a:solidFill>
          <a:ln/>
        </p:spPr>
      </p:sp>
      <p:sp>
        <p:nvSpPr>
          <p:cNvPr id="20" name="Text 18"/>
          <p:cNvSpPr/>
          <p:nvPr/>
        </p:nvSpPr>
        <p:spPr>
          <a:xfrm>
            <a:off x="940594" y="5763832"/>
            <a:ext cx="2483168" cy="310396"/>
          </a:xfrm>
          <a:prstGeom prst="rect">
            <a:avLst/>
          </a:prstGeom>
          <a:noFill/>
          <a:ln/>
        </p:spPr>
        <p:txBody>
          <a:bodyPr wrap="none" lIns="0" tIns="0" rIns="0" bIns="0" rtlCol="0" anchor="t"/>
          <a:lstStyle/>
          <a:p>
            <a:pPr marL="0" indent="0" algn="l">
              <a:lnSpc>
                <a:spcPts val="2400"/>
              </a:lnSpc>
              <a:buNone/>
            </a:pPr>
            <a:r>
              <a:rPr lang="en-US" sz="1950" dirty="0">
                <a:solidFill>
                  <a:srgbClr val="3B3535"/>
                </a:solidFill>
                <a:ea typeface="Sora Semi Bold" pitchFamily="34" charset="-122"/>
                <a:cs typeface="Sora Semi Bold" pitchFamily="34" charset="-120"/>
              </a:rPr>
              <a:t>Smoking Status</a:t>
            </a:r>
            <a:endParaRPr lang="en-US" sz="1950" dirty="0"/>
          </a:p>
        </p:txBody>
      </p:sp>
      <p:sp>
        <p:nvSpPr>
          <p:cNvPr id="21" name="Text 19"/>
          <p:cNvSpPr/>
          <p:nvPr/>
        </p:nvSpPr>
        <p:spPr>
          <a:xfrm>
            <a:off x="940594" y="6187456"/>
            <a:ext cx="3818930" cy="603885"/>
          </a:xfrm>
          <a:prstGeom prst="rect">
            <a:avLst/>
          </a:prstGeom>
          <a:noFill/>
          <a:ln/>
        </p:spPr>
        <p:txBody>
          <a:bodyPr wrap="square" lIns="0" tIns="0" rIns="0" bIns="0" rtlCol="0" anchor="t"/>
          <a:lstStyle/>
          <a:p>
            <a:pPr marL="0" indent="0" algn="l">
              <a:lnSpc>
                <a:spcPts val="2350"/>
              </a:lnSpc>
              <a:buNone/>
            </a:pPr>
            <a:r>
              <a:rPr lang="en-US" sz="1450" dirty="0">
                <a:solidFill>
                  <a:srgbClr val="3B3535"/>
                </a:solidFill>
                <a:ea typeface="Sora Light" pitchFamily="34" charset="-122"/>
                <a:cs typeface="Sora Light" pitchFamily="34" charset="-120"/>
              </a:rPr>
              <a:t>Indicate whether you are a smoker, or non-smoker</a:t>
            </a:r>
            <a:endParaRPr lang="en-US" sz="1450" dirty="0"/>
          </a:p>
        </p:txBody>
      </p:sp>
      <p:sp>
        <p:nvSpPr>
          <p:cNvPr id="22" name="Shape 20"/>
          <p:cNvSpPr/>
          <p:nvPr/>
        </p:nvSpPr>
        <p:spPr>
          <a:xfrm>
            <a:off x="5159812" y="5552258"/>
            <a:ext cx="4379238" cy="1450657"/>
          </a:xfrm>
          <a:prstGeom prst="roundRect">
            <a:avLst>
              <a:gd name="adj" fmla="val 7564"/>
            </a:avLst>
          </a:prstGeom>
          <a:solidFill>
            <a:srgbClr val="FFFFFF"/>
          </a:solidFill>
          <a:ln w="22860">
            <a:solidFill>
              <a:srgbClr val="DFB8BC"/>
            </a:solidFill>
            <a:prstDash val="solid"/>
          </a:ln>
          <a:effectLst>
            <a:outerShdw blurRad="50800" dist="38100" dir="2700000" algn="tl" rotWithShape="0">
              <a:prstClr val="black">
                <a:alpha val="40000"/>
              </a:prstClr>
            </a:outerShdw>
          </a:effectLst>
        </p:spPr>
        <p:txBody>
          <a:bodyPr/>
          <a:lstStyle/>
          <a:p>
            <a:endParaRPr lang="en-US" dirty="0"/>
          </a:p>
        </p:txBody>
      </p:sp>
      <p:sp>
        <p:nvSpPr>
          <p:cNvPr id="23" name="Shape 21"/>
          <p:cNvSpPr/>
          <p:nvPr/>
        </p:nvSpPr>
        <p:spPr>
          <a:xfrm>
            <a:off x="5136952" y="5552258"/>
            <a:ext cx="91440" cy="1450657"/>
          </a:xfrm>
          <a:prstGeom prst="roundRect">
            <a:avLst>
              <a:gd name="adj" fmla="val 86684"/>
            </a:avLst>
          </a:prstGeom>
          <a:solidFill>
            <a:srgbClr val="DA1B2E"/>
          </a:solidFill>
          <a:ln/>
        </p:spPr>
      </p:sp>
      <p:sp>
        <p:nvSpPr>
          <p:cNvPr id="24" name="Text 22"/>
          <p:cNvSpPr/>
          <p:nvPr/>
        </p:nvSpPr>
        <p:spPr>
          <a:xfrm>
            <a:off x="5439966" y="5763832"/>
            <a:ext cx="2800826" cy="310396"/>
          </a:xfrm>
          <a:prstGeom prst="rect">
            <a:avLst/>
          </a:prstGeom>
          <a:noFill/>
          <a:ln/>
        </p:spPr>
        <p:txBody>
          <a:bodyPr wrap="none" lIns="0" tIns="0" rIns="0" bIns="0" rtlCol="0" anchor="t"/>
          <a:lstStyle/>
          <a:p>
            <a:pPr marL="0" indent="0" algn="l">
              <a:lnSpc>
                <a:spcPts val="2400"/>
              </a:lnSpc>
              <a:buNone/>
            </a:pPr>
            <a:r>
              <a:rPr lang="en-US" sz="1950" dirty="0">
                <a:solidFill>
                  <a:srgbClr val="3B3535"/>
                </a:solidFill>
                <a:ea typeface="Sora Semi Bold" pitchFamily="34" charset="-122"/>
                <a:cs typeface="Sora Semi Bold" pitchFamily="34" charset="-120"/>
              </a:rPr>
              <a:t>Alcohol Consumption</a:t>
            </a:r>
            <a:endParaRPr lang="en-US" sz="1950" dirty="0"/>
          </a:p>
        </p:txBody>
      </p:sp>
      <p:sp>
        <p:nvSpPr>
          <p:cNvPr id="25" name="Text 23"/>
          <p:cNvSpPr/>
          <p:nvPr/>
        </p:nvSpPr>
        <p:spPr>
          <a:xfrm>
            <a:off x="5439966" y="6187456"/>
            <a:ext cx="3818930" cy="301943"/>
          </a:xfrm>
          <a:prstGeom prst="rect">
            <a:avLst/>
          </a:prstGeom>
          <a:noFill/>
          <a:ln/>
        </p:spPr>
        <p:txBody>
          <a:bodyPr wrap="none" lIns="0" tIns="0" rIns="0" bIns="0" rtlCol="0" anchor="t"/>
          <a:lstStyle/>
          <a:p>
            <a:pPr marL="0" indent="0" algn="l">
              <a:lnSpc>
                <a:spcPts val="2350"/>
              </a:lnSpc>
              <a:buNone/>
            </a:pPr>
            <a:r>
              <a:rPr lang="en-US" sz="1450" dirty="0">
                <a:solidFill>
                  <a:srgbClr val="3B3535"/>
                </a:solidFill>
                <a:ea typeface="Sora Light" pitchFamily="34" charset="-122"/>
                <a:cs typeface="Sora Light" pitchFamily="34" charset="-120"/>
              </a:rPr>
              <a:t>Detail your typical alcohol intake levels</a:t>
            </a:r>
            <a:endParaRPr lang="en-US" sz="1450" dirty="0"/>
          </a:p>
        </p:txBody>
      </p:sp>
      <p:sp>
        <p:nvSpPr>
          <p:cNvPr id="26" name="Shape 24"/>
          <p:cNvSpPr/>
          <p:nvPr/>
        </p:nvSpPr>
        <p:spPr>
          <a:xfrm>
            <a:off x="9659183" y="5552258"/>
            <a:ext cx="4310658" cy="1450657"/>
          </a:xfrm>
          <a:prstGeom prst="roundRect">
            <a:avLst>
              <a:gd name="adj" fmla="val 7564"/>
            </a:avLst>
          </a:prstGeom>
          <a:solidFill>
            <a:srgbClr val="FFFFFF"/>
          </a:solidFill>
          <a:ln w="22860">
            <a:solidFill>
              <a:srgbClr val="DFB8BC"/>
            </a:solidFill>
            <a:prstDash val="solid"/>
          </a:ln>
          <a:effectLst>
            <a:outerShdw blurRad="50800" dist="38100" dir="2700000" algn="tl" rotWithShape="0">
              <a:prstClr val="black">
                <a:alpha val="40000"/>
              </a:prstClr>
            </a:outerShdw>
          </a:effectLst>
        </p:spPr>
      </p:sp>
      <p:sp>
        <p:nvSpPr>
          <p:cNvPr id="27" name="Shape 25"/>
          <p:cNvSpPr/>
          <p:nvPr/>
        </p:nvSpPr>
        <p:spPr>
          <a:xfrm>
            <a:off x="9636323" y="5552258"/>
            <a:ext cx="91440" cy="1450657"/>
          </a:xfrm>
          <a:prstGeom prst="roundRect">
            <a:avLst>
              <a:gd name="adj" fmla="val 86684"/>
            </a:avLst>
          </a:prstGeom>
          <a:solidFill>
            <a:srgbClr val="DA1B2E"/>
          </a:solidFill>
          <a:ln/>
        </p:spPr>
      </p:sp>
      <p:sp>
        <p:nvSpPr>
          <p:cNvPr id="28" name="Text 26"/>
          <p:cNvSpPr/>
          <p:nvPr/>
        </p:nvSpPr>
        <p:spPr>
          <a:xfrm>
            <a:off x="9939338" y="5763832"/>
            <a:ext cx="2483168" cy="310396"/>
          </a:xfrm>
          <a:prstGeom prst="rect">
            <a:avLst/>
          </a:prstGeom>
          <a:noFill/>
          <a:ln/>
        </p:spPr>
        <p:txBody>
          <a:bodyPr wrap="none" lIns="0" tIns="0" rIns="0" bIns="0" rtlCol="0" anchor="t"/>
          <a:lstStyle/>
          <a:p>
            <a:pPr marL="0" indent="0" algn="l">
              <a:lnSpc>
                <a:spcPts val="2400"/>
              </a:lnSpc>
              <a:buNone/>
            </a:pPr>
            <a:r>
              <a:rPr lang="en-US" sz="1950" dirty="0">
                <a:solidFill>
                  <a:srgbClr val="3B3535"/>
                </a:solidFill>
                <a:ea typeface="Sora Semi Bold" pitchFamily="34" charset="-122"/>
                <a:cs typeface="Sora Semi Bold" pitchFamily="34" charset="-120"/>
              </a:rPr>
              <a:t>Physical Activity</a:t>
            </a:r>
            <a:endParaRPr lang="en-US" sz="1950" dirty="0"/>
          </a:p>
        </p:txBody>
      </p:sp>
      <p:sp>
        <p:nvSpPr>
          <p:cNvPr id="29" name="Text 27"/>
          <p:cNvSpPr/>
          <p:nvPr/>
        </p:nvSpPr>
        <p:spPr>
          <a:xfrm>
            <a:off x="9939338" y="6187456"/>
            <a:ext cx="3818930" cy="603885"/>
          </a:xfrm>
          <a:prstGeom prst="rect">
            <a:avLst/>
          </a:prstGeom>
          <a:noFill/>
          <a:ln/>
        </p:spPr>
        <p:txBody>
          <a:bodyPr wrap="square" lIns="0" tIns="0" rIns="0" bIns="0" rtlCol="0" anchor="t"/>
          <a:lstStyle/>
          <a:p>
            <a:pPr marL="0" indent="0" algn="l">
              <a:lnSpc>
                <a:spcPts val="2350"/>
              </a:lnSpc>
              <a:buNone/>
            </a:pPr>
            <a:r>
              <a:rPr lang="en-US" sz="1450" dirty="0">
                <a:solidFill>
                  <a:srgbClr val="3B3535"/>
                </a:solidFill>
                <a:ea typeface="Sora Light" pitchFamily="34" charset="-122"/>
                <a:cs typeface="Sora Light" pitchFamily="34" charset="-120"/>
              </a:rPr>
              <a:t>Describe your regular exercise habits and activity levels</a:t>
            </a:r>
            <a:endParaRPr lang="en-US" sz="14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59E5228-D945-54DD-B131-8E04AF0FFAA5}"/>
              </a:ext>
            </a:extLst>
          </p:cNvPr>
          <p:cNvPicPr>
            <a:picLocks noChangeAspect="1"/>
          </p:cNvPicPr>
          <p:nvPr/>
        </p:nvPicPr>
        <p:blipFill>
          <a:blip r:embed="rId3">
            <a:extLst>
              <a:ext uri="{28A0092B-C50C-407E-A947-70E740481C1C}">
                <a14:useLocalDpi xmlns:a14="http://schemas.microsoft.com/office/drawing/2010/main" val="0"/>
              </a:ext>
            </a:extLst>
          </a:blip>
          <a:srcRect t="13590" r="13358" b="8611"/>
          <a:stretch>
            <a:fillRect/>
          </a:stretch>
        </p:blipFill>
        <p:spPr>
          <a:xfrm>
            <a:off x="0" y="-1"/>
            <a:ext cx="14630400" cy="8304617"/>
          </a:xfrm>
          <a:prstGeom prst="rect">
            <a:avLst/>
          </a:prstGeom>
          <a:effectLst>
            <a:outerShdw blurRad="50800" dist="38100" dir="2700000" algn="tl" rotWithShape="0">
              <a:prstClr val="black">
                <a:alpha val="40000"/>
              </a:prstClr>
            </a:outerShdw>
          </a:effectLst>
        </p:spPr>
      </p:pic>
      <p:sp>
        <p:nvSpPr>
          <p:cNvPr id="2" name="Text 0"/>
          <p:cNvSpPr/>
          <p:nvPr/>
        </p:nvSpPr>
        <p:spPr>
          <a:xfrm>
            <a:off x="609957" y="771287"/>
            <a:ext cx="13410486" cy="278844"/>
          </a:xfrm>
          <a:prstGeom prst="rect">
            <a:avLst/>
          </a:prstGeom>
          <a:noFill/>
          <a:ln/>
        </p:spPr>
        <p:txBody>
          <a:bodyPr wrap="none" lIns="0" tIns="0" rIns="0" bIns="0" rtlCol="0" anchor="t"/>
          <a:lstStyle/>
          <a:p>
            <a:pPr marL="0" indent="0" algn="l">
              <a:lnSpc>
                <a:spcPts val="2150"/>
              </a:lnSpc>
              <a:buNone/>
            </a:pPr>
            <a:endParaRPr lang="en-US" sz="1350" dirty="0"/>
          </a:p>
        </p:txBody>
      </p:sp>
      <p:sp>
        <p:nvSpPr>
          <p:cNvPr id="3" name="Shape 1"/>
          <p:cNvSpPr/>
          <p:nvPr/>
        </p:nvSpPr>
        <p:spPr>
          <a:xfrm>
            <a:off x="609957" y="1246108"/>
            <a:ext cx="13410486" cy="1342906"/>
          </a:xfrm>
          <a:prstGeom prst="roundRect">
            <a:avLst>
              <a:gd name="adj" fmla="val 5451"/>
            </a:avLst>
          </a:prstGeom>
          <a:solidFill>
            <a:srgbClr val="FFFFFF"/>
          </a:solidFill>
          <a:ln w="22860">
            <a:solidFill>
              <a:srgbClr val="C00000"/>
            </a:solidFill>
            <a:prstDash val="solid"/>
          </a:ln>
          <a:effectLst>
            <a:outerShdw blurRad="50800" dist="38100" dir="2700000" algn="tl" rotWithShape="0">
              <a:prstClr val="black">
                <a:alpha val="40000"/>
              </a:prstClr>
            </a:outerShdw>
          </a:effectLst>
        </p:spPr>
      </p:sp>
      <p:sp>
        <p:nvSpPr>
          <p:cNvPr id="4" name="Shape 2"/>
          <p:cNvSpPr/>
          <p:nvPr/>
        </p:nvSpPr>
        <p:spPr>
          <a:xfrm>
            <a:off x="611045" y="1223247"/>
            <a:ext cx="697111" cy="1342907"/>
          </a:xfrm>
          <a:prstGeom prst="roundRect">
            <a:avLst>
              <a:gd name="adj" fmla="val 6565"/>
            </a:avLst>
          </a:prstGeom>
          <a:solidFill>
            <a:srgbClr val="C00000"/>
          </a:solidFill>
          <a:ln>
            <a:solidFill>
              <a:srgbClr val="C00000"/>
            </a:solidFill>
          </a:ln>
        </p:spPr>
        <p:txBody>
          <a:bodyPr/>
          <a:lstStyle/>
          <a:p>
            <a:endParaRPr lang="en-US" dirty="0">
              <a:solidFill>
                <a:schemeClr val="bg2"/>
              </a:solidFill>
              <a:highlight>
                <a:srgbClr val="FFFF00"/>
              </a:highlight>
            </a:endParaRPr>
          </a:p>
        </p:txBody>
      </p:sp>
      <p:pic>
        <p:nvPicPr>
          <p:cNvPr id="5" name="Image 0"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6892" y="1786771"/>
            <a:ext cx="261342" cy="261342"/>
          </a:xfrm>
          <a:prstGeom prst="rect">
            <a:avLst/>
          </a:prstGeom>
        </p:spPr>
      </p:pic>
      <p:sp>
        <p:nvSpPr>
          <p:cNvPr id="6" name="Text 3"/>
          <p:cNvSpPr/>
          <p:nvPr/>
        </p:nvSpPr>
        <p:spPr>
          <a:xfrm>
            <a:off x="1504117" y="1443157"/>
            <a:ext cx="2458164" cy="286583"/>
          </a:xfrm>
          <a:prstGeom prst="rect">
            <a:avLst/>
          </a:prstGeom>
          <a:noFill/>
          <a:ln/>
        </p:spPr>
        <p:txBody>
          <a:bodyPr wrap="none" lIns="0" tIns="0" rIns="0" bIns="0" rtlCol="0" anchor="t"/>
          <a:lstStyle/>
          <a:p>
            <a:pPr marL="0" indent="0" algn="l">
              <a:lnSpc>
                <a:spcPts val="2250"/>
              </a:lnSpc>
              <a:buNone/>
            </a:pPr>
            <a:r>
              <a:rPr lang="en-US" sz="1800" b="1" dirty="0">
                <a:solidFill>
                  <a:srgbClr val="3B3535"/>
                </a:solidFill>
                <a:ea typeface="Sora Semi Bold" pitchFamily="34" charset="-122"/>
                <a:cs typeface="Sora Semi Bold" pitchFamily="34" charset="-120"/>
              </a:rPr>
              <a:t>Risk Gauge Indicator</a:t>
            </a:r>
            <a:endParaRPr lang="en-US" sz="1800" b="1" dirty="0"/>
          </a:p>
        </p:txBody>
      </p:sp>
      <p:sp>
        <p:nvSpPr>
          <p:cNvPr id="7" name="Text 4"/>
          <p:cNvSpPr/>
          <p:nvPr/>
        </p:nvSpPr>
        <p:spPr>
          <a:xfrm>
            <a:off x="1504117" y="1834277"/>
            <a:ext cx="12319278" cy="557689"/>
          </a:xfrm>
          <a:prstGeom prst="rect">
            <a:avLst/>
          </a:prstGeom>
          <a:noFill/>
          <a:ln/>
        </p:spPr>
        <p:txBody>
          <a:bodyPr wrap="square" lIns="0" tIns="0" rIns="0" bIns="0" rtlCol="0" anchor="t"/>
          <a:lstStyle/>
          <a:p>
            <a:pPr marL="0" indent="0" algn="l">
              <a:lnSpc>
                <a:spcPts val="2150"/>
              </a:lnSpc>
              <a:buNone/>
            </a:pPr>
            <a:r>
              <a:rPr lang="en-US" sz="1600" dirty="0">
                <a:solidFill>
                  <a:srgbClr val="3B3535"/>
                </a:solidFill>
                <a:ea typeface="Sora Light" pitchFamily="34" charset="-122"/>
                <a:cs typeface="Sora Light" pitchFamily="34" charset="-120"/>
              </a:rPr>
              <a:t>A quick visual interpretation of your calculated CVD risk, presented on a clear scale from 0 to 1. This intuitive gauge instantly categorizes your risk as low, moderate, or high, offering immediate clarity.</a:t>
            </a:r>
            <a:endParaRPr lang="en-US" sz="1600" dirty="0"/>
          </a:p>
        </p:txBody>
      </p:sp>
      <p:sp>
        <p:nvSpPr>
          <p:cNvPr id="8" name="Shape 5"/>
          <p:cNvSpPr/>
          <p:nvPr/>
        </p:nvSpPr>
        <p:spPr>
          <a:xfrm>
            <a:off x="609957" y="2763203"/>
            <a:ext cx="13410486" cy="1342906"/>
          </a:xfrm>
          <a:prstGeom prst="roundRect">
            <a:avLst>
              <a:gd name="adj" fmla="val 5451"/>
            </a:avLst>
          </a:prstGeom>
          <a:solidFill>
            <a:srgbClr val="FFFFFF"/>
          </a:solidFill>
          <a:ln w="22860">
            <a:solidFill>
              <a:srgbClr val="C00000"/>
            </a:solidFill>
            <a:prstDash val="solid"/>
          </a:ln>
          <a:effectLst>
            <a:outerShdw blurRad="50800" dist="38100" dir="2700000" algn="tl" rotWithShape="0">
              <a:prstClr val="black">
                <a:alpha val="40000"/>
              </a:prstClr>
            </a:outerShdw>
          </a:effectLst>
        </p:spPr>
      </p:sp>
      <p:sp>
        <p:nvSpPr>
          <p:cNvPr id="9" name="Shape 6"/>
          <p:cNvSpPr/>
          <p:nvPr/>
        </p:nvSpPr>
        <p:spPr>
          <a:xfrm>
            <a:off x="621931" y="2764290"/>
            <a:ext cx="697111" cy="1320030"/>
          </a:xfrm>
          <a:prstGeom prst="roundRect">
            <a:avLst>
              <a:gd name="adj" fmla="val 6565"/>
            </a:avLst>
          </a:prstGeom>
          <a:solidFill>
            <a:srgbClr val="C00000"/>
          </a:solidFill>
          <a:ln>
            <a:solidFill>
              <a:srgbClr val="C00000"/>
            </a:solidFill>
          </a:ln>
        </p:spPr>
        <p:txBody>
          <a:bodyPr/>
          <a:lstStyle/>
          <a:p>
            <a:endParaRPr lang="en-US" dirty="0">
              <a:solidFill>
                <a:schemeClr val="bg2"/>
              </a:solidFill>
              <a:highlight>
                <a:srgbClr val="FFFF00"/>
              </a:highlight>
            </a:endParaRPr>
          </a:p>
        </p:txBody>
      </p:sp>
      <p:pic>
        <p:nvPicPr>
          <p:cNvPr id="10" name="Image 1"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6892" y="3303865"/>
            <a:ext cx="261342" cy="261342"/>
          </a:xfrm>
          <a:prstGeom prst="rect">
            <a:avLst/>
          </a:prstGeom>
        </p:spPr>
      </p:pic>
      <p:sp>
        <p:nvSpPr>
          <p:cNvPr id="11" name="Text 7"/>
          <p:cNvSpPr/>
          <p:nvPr/>
        </p:nvSpPr>
        <p:spPr>
          <a:xfrm>
            <a:off x="1504117" y="2960251"/>
            <a:ext cx="2705219" cy="286583"/>
          </a:xfrm>
          <a:prstGeom prst="rect">
            <a:avLst/>
          </a:prstGeom>
          <a:noFill/>
          <a:ln/>
        </p:spPr>
        <p:txBody>
          <a:bodyPr wrap="none" lIns="0" tIns="0" rIns="0" bIns="0" rtlCol="0" anchor="t"/>
          <a:lstStyle/>
          <a:p>
            <a:pPr marL="0" indent="0" algn="l">
              <a:lnSpc>
                <a:spcPts val="2250"/>
              </a:lnSpc>
              <a:buNone/>
            </a:pPr>
            <a:r>
              <a:rPr lang="en-US" sz="1800" b="1" dirty="0">
                <a:solidFill>
                  <a:srgbClr val="3B3535"/>
                </a:solidFill>
                <a:ea typeface="Sora Semi Bold" pitchFamily="34" charset="-122"/>
                <a:cs typeface="Sora Semi Bold" pitchFamily="34" charset="-120"/>
              </a:rPr>
              <a:t>Total Matched Records</a:t>
            </a:r>
            <a:endParaRPr lang="en-US" sz="1800" b="1" dirty="0"/>
          </a:p>
        </p:txBody>
      </p:sp>
      <p:sp>
        <p:nvSpPr>
          <p:cNvPr id="12" name="Text 8"/>
          <p:cNvSpPr/>
          <p:nvPr/>
        </p:nvSpPr>
        <p:spPr>
          <a:xfrm>
            <a:off x="1504117" y="3351371"/>
            <a:ext cx="12319278" cy="557689"/>
          </a:xfrm>
          <a:prstGeom prst="rect">
            <a:avLst/>
          </a:prstGeom>
          <a:noFill/>
          <a:ln/>
        </p:spPr>
        <p:txBody>
          <a:bodyPr wrap="square" lIns="0" tIns="0" rIns="0" bIns="0" rtlCol="0" anchor="t"/>
          <a:lstStyle/>
          <a:p>
            <a:pPr marL="0" indent="0" algn="l">
              <a:lnSpc>
                <a:spcPts val="2150"/>
              </a:lnSpc>
              <a:buNone/>
            </a:pPr>
            <a:r>
              <a:rPr lang="en-US" sz="1600" dirty="0">
                <a:solidFill>
                  <a:srgbClr val="3B3535"/>
                </a:solidFill>
                <a:ea typeface="Sora Light" pitchFamily="34" charset="-122"/>
                <a:cs typeface="Sora Light" pitchFamily="34" charset="-120"/>
              </a:rPr>
              <a:t>This metric reveals how many individuals in our extensive dataset share similar health characteristics with you. It provides context, showing how common your unique health profile is within the broader population.</a:t>
            </a:r>
            <a:endParaRPr lang="en-US" sz="1600" dirty="0"/>
          </a:p>
        </p:txBody>
      </p:sp>
      <p:sp>
        <p:nvSpPr>
          <p:cNvPr id="13" name="Shape 9"/>
          <p:cNvSpPr/>
          <p:nvPr/>
        </p:nvSpPr>
        <p:spPr>
          <a:xfrm>
            <a:off x="609957" y="4280297"/>
            <a:ext cx="13410486" cy="1342906"/>
          </a:xfrm>
          <a:prstGeom prst="roundRect">
            <a:avLst>
              <a:gd name="adj" fmla="val 5451"/>
            </a:avLst>
          </a:prstGeom>
          <a:solidFill>
            <a:srgbClr val="FFFFFF"/>
          </a:solidFill>
          <a:ln w="22860">
            <a:solidFill>
              <a:srgbClr val="C00000"/>
            </a:solidFill>
            <a:prstDash val="solid"/>
          </a:ln>
          <a:effectLst>
            <a:outerShdw blurRad="50800" dist="38100" dir="2700000" algn="tl" rotWithShape="0">
              <a:prstClr val="black">
                <a:alpha val="40000"/>
              </a:prstClr>
            </a:outerShdw>
          </a:effectLst>
        </p:spPr>
        <p:txBody>
          <a:bodyPr/>
          <a:lstStyle/>
          <a:p>
            <a:endParaRPr lang="en-US"/>
          </a:p>
        </p:txBody>
      </p:sp>
      <p:sp>
        <p:nvSpPr>
          <p:cNvPr id="14" name="Shape 10"/>
          <p:cNvSpPr/>
          <p:nvPr/>
        </p:nvSpPr>
        <p:spPr>
          <a:xfrm>
            <a:off x="621931" y="4292271"/>
            <a:ext cx="697111" cy="1330932"/>
          </a:xfrm>
          <a:prstGeom prst="roundRect">
            <a:avLst>
              <a:gd name="adj" fmla="val 6565"/>
            </a:avLst>
          </a:prstGeom>
          <a:solidFill>
            <a:srgbClr val="C00000"/>
          </a:solidFill>
          <a:ln>
            <a:solidFill>
              <a:srgbClr val="C00000"/>
            </a:solidFill>
          </a:ln>
        </p:spPr>
        <p:txBody>
          <a:bodyPr/>
          <a:lstStyle/>
          <a:p>
            <a:endParaRPr lang="en-US"/>
          </a:p>
        </p:txBody>
      </p:sp>
      <p:pic>
        <p:nvPicPr>
          <p:cNvPr id="15" name="Image 2"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6892" y="4820960"/>
            <a:ext cx="261342" cy="261342"/>
          </a:xfrm>
          <a:prstGeom prst="rect">
            <a:avLst/>
          </a:prstGeom>
        </p:spPr>
      </p:pic>
      <p:sp>
        <p:nvSpPr>
          <p:cNvPr id="16" name="Text 11"/>
          <p:cNvSpPr/>
          <p:nvPr/>
        </p:nvSpPr>
        <p:spPr>
          <a:xfrm>
            <a:off x="1504117" y="4477345"/>
            <a:ext cx="3645694" cy="286583"/>
          </a:xfrm>
          <a:prstGeom prst="rect">
            <a:avLst/>
          </a:prstGeom>
          <a:noFill/>
          <a:ln/>
        </p:spPr>
        <p:txBody>
          <a:bodyPr wrap="none" lIns="0" tIns="0" rIns="0" bIns="0" rtlCol="0" anchor="t"/>
          <a:lstStyle/>
          <a:p>
            <a:pPr marL="0" indent="0" algn="l">
              <a:lnSpc>
                <a:spcPts val="2250"/>
              </a:lnSpc>
              <a:buNone/>
            </a:pPr>
            <a:r>
              <a:rPr lang="en-US" sz="1800" b="1" dirty="0">
                <a:solidFill>
                  <a:srgbClr val="3B3535"/>
                </a:solidFill>
                <a:ea typeface="Sora Semi Bold" pitchFamily="34" charset="-122"/>
                <a:cs typeface="Sora Semi Bold" pitchFamily="34" charset="-120"/>
              </a:rPr>
              <a:t>Expected CVD Risk Percentage</a:t>
            </a:r>
            <a:endParaRPr lang="en-US" sz="1800" b="1" dirty="0"/>
          </a:p>
        </p:txBody>
      </p:sp>
      <p:sp>
        <p:nvSpPr>
          <p:cNvPr id="17" name="Text 12"/>
          <p:cNvSpPr/>
          <p:nvPr/>
        </p:nvSpPr>
        <p:spPr>
          <a:xfrm>
            <a:off x="1504117" y="4868466"/>
            <a:ext cx="12319278" cy="557689"/>
          </a:xfrm>
          <a:prstGeom prst="rect">
            <a:avLst/>
          </a:prstGeom>
          <a:noFill/>
          <a:ln/>
        </p:spPr>
        <p:txBody>
          <a:bodyPr wrap="square" lIns="0" tIns="0" rIns="0" bIns="0" rtlCol="0" anchor="t"/>
          <a:lstStyle/>
          <a:p>
            <a:pPr marL="0" indent="0" algn="l">
              <a:lnSpc>
                <a:spcPts val="2150"/>
              </a:lnSpc>
              <a:buNone/>
            </a:pPr>
            <a:r>
              <a:rPr lang="en-US" sz="1600" dirty="0">
                <a:solidFill>
                  <a:srgbClr val="3B3535"/>
                </a:solidFill>
                <a:ea typeface="Sora Light" pitchFamily="34" charset="-122"/>
                <a:cs typeface="Sora Light" pitchFamily="34" charset="-120"/>
              </a:rPr>
              <a:t>Your cardiovascular risk is presented as a precise percentage, offering a clear and intuitive understanding of your individual risk level. This numerical value enhances comprehension and allows for easy tracking over time.</a:t>
            </a:r>
            <a:endParaRPr lang="en-US" sz="1600" dirty="0"/>
          </a:p>
        </p:txBody>
      </p:sp>
      <p:sp>
        <p:nvSpPr>
          <p:cNvPr id="18" name="Shape 13"/>
          <p:cNvSpPr/>
          <p:nvPr/>
        </p:nvSpPr>
        <p:spPr>
          <a:xfrm>
            <a:off x="609957" y="5797391"/>
            <a:ext cx="13410486" cy="1342906"/>
          </a:xfrm>
          <a:prstGeom prst="roundRect">
            <a:avLst>
              <a:gd name="adj" fmla="val 5451"/>
            </a:avLst>
          </a:prstGeom>
          <a:solidFill>
            <a:srgbClr val="FFFFFF"/>
          </a:solidFill>
          <a:ln w="22860">
            <a:solidFill>
              <a:srgbClr val="C00000"/>
            </a:solidFill>
            <a:prstDash val="solid"/>
          </a:ln>
          <a:effectLst>
            <a:outerShdw blurRad="50800" dist="38100" dir="2700000" algn="tl" rotWithShape="0">
              <a:prstClr val="black">
                <a:alpha val="40000"/>
              </a:prstClr>
            </a:outerShdw>
          </a:effectLst>
        </p:spPr>
      </p:sp>
      <p:sp>
        <p:nvSpPr>
          <p:cNvPr id="19" name="Shape 14"/>
          <p:cNvSpPr/>
          <p:nvPr/>
        </p:nvSpPr>
        <p:spPr>
          <a:xfrm>
            <a:off x="621931" y="5809365"/>
            <a:ext cx="697111" cy="1330932"/>
          </a:xfrm>
          <a:prstGeom prst="roundRect">
            <a:avLst>
              <a:gd name="adj" fmla="val 6565"/>
            </a:avLst>
          </a:prstGeom>
          <a:solidFill>
            <a:srgbClr val="C00000"/>
          </a:solidFill>
          <a:ln>
            <a:solidFill>
              <a:srgbClr val="C00000"/>
            </a:solidFill>
          </a:ln>
        </p:spPr>
        <p:txBody>
          <a:bodyPr/>
          <a:lstStyle/>
          <a:p>
            <a:endParaRPr lang="en-US" dirty="0"/>
          </a:p>
        </p:txBody>
      </p:sp>
      <p:pic>
        <p:nvPicPr>
          <p:cNvPr id="20" name="Image 3"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6892" y="6338054"/>
            <a:ext cx="261342" cy="261342"/>
          </a:xfrm>
          <a:prstGeom prst="rect">
            <a:avLst/>
          </a:prstGeom>
        </p:spPr>
      </p:pic>
      <p:sp>
        <p:nvSpPr>
          <p:cNvPr id="21" name="Text 15"/>
          <p:cNvSpPr/>
          <p:nvPr/>
        </p:nvSpPr>
        <p:spPr>
          <a:xfrm>
            <a:off x="1504117" y="5994440"/>
            <a:ext cx="2293144" cy="286583"/>
          </a:xfrm>
          <a:prstGeom prst="rect">
            <a:avLst/>
          </a:prstGeom>
          <a:noFill/>
          <a:ln/>
        </p:spPr>
        <p:txBody>
          <a:bodyPr wrap="none" lIns="0" tIns="0" rIns="0" bIns="0" rtlCol="0" anchor="t"/>
          <a:lstStyle/>
          <a:p>
            <a:pPr marL="0" indent="0" algn="l">
              <a:lnSpc>
                <a:spcPts val="2250"/>
              </a:lnSpc>
              <a:buNone/>
            </a:pPr>
            <a:r>
              <a:rPr lang="en-US" sz="1800" b="1" dirty="0">
                <a:solidFill>
                  <a:srgbClr val="3B3535"/>
                </a:solidFill>
                <a:ea typeface="Sora Semi Bold" pitchFamily="34" charset="-122"/>
                <a:cs typeface="Sora Semi Bold" pitchFamily="34" charset="-120"/>
              </a:rPr>
              <a:t>Guidance Message</a:t>
            </a:r>
            <a:endParaRPr lang="en-US" sz="1800" b="1" dirty="0"/>
          </a:p>
        </p:txBody>
      </p:sp>
      <p:sp>
        <p:nvSpPr>
          <p:cNvPr id="22" name="Text 16"/>
          <p:cNvSpPr/>
          <p:nvPr/>
        </p:nvSpPr>
        <p:spPr>
          <a:xfrm>
            <a:off x="1504117" y="6385560"/>
            <a:ext cx="12319278" cy="557689"/>
          </a:xfrm>
          <a:prstGeom prst="rect">
            <a:avLst/>
          </a:prstGeom>
          <a:noFill/>
          <a:ln/>
        </p:spPr>
        <p:txBody>
          <a:bodyPr wrap="square" lIns="0" tIns="0" rIns="0" bIns="0" rtlCol="0" anchor="t"/>
          <a:lstStyle/>
          <a:p>
            <a:pPr marL="0" indent="0" algn="l">
              <a:lnSpc>
                <a:spcPts val="2150"/>
              </a:lnSpc>
              <a:buNone/>
            </a:pPr>
            <a:r>
              <a:rPr lang="en-US" sz="1600" dirty="0">
                <a:solidFill>
                  <a:srgbClr val="3B3535"/>
                </a:solidFill>
                <a:ea typeface="Sora Light" pitchFamily="34" charset="-122"/>
                <a:cs typeface="Sora Light" pitchFamily="34" charset="-120"/>
              </a:rPr>
              <a:t>Receive personalized, dynamic recommendations tailored to your calculated risk. Messages range from encouraging "Low risk – maintain your healthy habits" to urgent "High risk – medical attention or lifestyle changes highly recommended," providing actionable next steps.</a:t>
            </a:r>
            <a:endParaRPr lang="en-US" sz="1600" dirty="0"/>
          </a:p>
        </p:txBody>
      </p:sp>
      <p:sp>
        <p:nvSpPr>
          <p:cNvPr id="23" name="Text 17"/>
          <p:cNvSpPr/>
          <p:nvPr/>
        </p:nvSpPr>
        <p:spPr>
          <a:xfrm>
            <a:off x="609957" y="7336274"/>
            <a:ext cx="13410486" cy="278844"/>
          </a:xfrm>
          <a:prstGeom prst="rect">
            <a:avLst/>
          </a:prstGeom>
          <a:noFill/>
          <a:ln/>
        </p:spPr>
        <p:txBody>
          <a:bodyPr wrap="none" lIns="0" tIns="0" rIns="0" bIns="0" rtlCol="0" anchor="t"/>
          <a:lstStyle/>
          <a:p>
            <a:pPr marL="0" indent="0" algn="l">
              <a:lnSpc>
                <a:spcPts val="2150"/>
              </a:lnSpc>
              <a:buNone/>
            </a:pPr>
            <a:endParaRPr lang="en-US" sz="1350" dirty="0"/>
          </a:p>
        </p:txBody>
      </p:sp>
      <p:sp>
        <p:nvSpPr>
          <p:cNvPr id="27" name="Text 0">
            <a:extLst>
              <a:ext uri="{FF2B5EF4-FFF2-40B4-BE49-F238E27FC236}">
                <a16:creationId xmlns:a16="http://schemas.microsoft.com/office/drawing/2014/main" id="{21E666B9-3FC6-2C49-1AB6-47CF1471A8B9}"/>
              </a:ext>
            </a:extLst>
          </p:cNvPr>
          <p:cNvSpPr/>
          <p:nvPr/>
        </p:nvSpPr>
        <p:spPr>
          <a:xfrm>
            <a:off x="1541263" y="216574"/>
            <a:ext cx="11547873" cy="620673"/>
          </a:xfrm>
          <a:prstGeom prst="rect">
            <a:avLst/>
          </a:prstGeom>
          <a:noFill/>
          <a:ln/>
        </p:spPr>
        <p:txBody>
          <a:bodyPr wrap="square" lIns="0" tIns="0" rIns="0" bIns="0" rtlCol="0" anchor="t"/>
          <a:lstStyle/>
          <a:p>
            <a:pPr marL="0" indent="0" algn="l">
              <a:lnSpc>
                <a:spcPts val="4850"/>
              </a:lnSpc>
              <a:buNone/>
            </a:pPr>
            <a:r>
              <a:rPr lang="en-US" sz="3900" dirty="0">
                <a:solidFill>
                  <a:srgbClr val="1F1E1E"/>
                </a:solidFill>
                <a:ea typeface="Sora Semi Bold" pitchFamily="34" charset="-122"/>
                <a:cs typeface="Sora Semi Bold" pitchFamily="34" charset="-120"/>
              </a:rPr>
              <a:t>Assessing Your Cardiovascular Health: An Interactive Tool</a:t>
            </a:r>
            <a:endParaRPr lang="en-US" sz="39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B205EA-80DE-50B0-412D-A07693F9843B}"/>
              </a:ext>
            </a:extLst>
          </p:cNvPr>
          <p:cNvPicPr>
            <a:picLocks noChangeAspect="1"/>
          </p:cNvPicPr>
          <p:nvPr/>
        </p:nvPicPr>
        <p:blipFill>
          <a:blip r:embed="rId3">
            <a:extLst>
              <a:ext uri="{28A0092B-C50C-407E-A947-70E740481C1C}">
                <a14:useLocalDpi xmlns:a14="http://schemas.microsoft.com/office/drawing/2010/main" val="0"/>
              </a:ext>
            </a:extLst>
          </a:blip>
          <a:srcRect t="13590" r="13358" b="8611"/>
          <a:stretch>
            <a:fillRect/>
          </a:stretch>
        </p:blipFill>
        <p:spPr>
          <a:xfrm>
            <a:off x="0" y="-1"/>
            <a:ext cx="14630400" cy="8304617"/>
          </a:xfrm>
          <a:prstGeom prst="rect">
            <a:avLst/>
          </a:prstGeom>
          <a:effectLst>
            <a:outerShdw blurRad="50800" dist="38100" dir="2700000" algn="tl" rotWithShape="0">
              <a:prstClr val="black">
                <a:alpha val="40000"/>
              </a:prstClr>
            </a:outerShdw>
          </a:effectLst>
        </p:spPr>
      </p:pic>
      <p:sp>
        <p:nvSpPr>
          <p:cNvPr id="3" name="TextBox 2">
            <a:extLst>
              <a:ext uri="{FF2B5EF4-FFF2-40B4-BE49-F238E27FC236}">
                <a16:creationId xmlns:a16="http://schemas.microsoft.com/office/drawing/2014/main" id="{52FF1EDE-8F66-3C70-9095-AD2A56928EC5}"/>
              </a:ext>
            </a:extLst>
          </p:cNvPr>
          <p:cNvSpPr txBox="1"/>
          <p:nvPr/>
        </p:nvSpPr>
        <p:spPr>
          <a:xfrm>
            <a:off x="5404756" y="3606968"/>
            <a:ext cx="3820887" cy="1015663"/>
          </a:xfrm>
          <a:prstGeom prst="rect">
            <a:avLst/>
          </a:prstGeom>
          <a:noFill/>
        </p:spPr>
        <p:txBody>
          <a:bodyPr wrap="square" rtlCol="0">
            <a:spAutoFit/>
          </a:bodyPr>
          <a:lstStyle/>
          <a:p>
            <a:r>
              <a:rPr lang="en-US" sz="6000" b="1" dirty="0">
                <a:solidFill>
                  <a:srgbClr val="C00000"/>
                </a:solidFill>
              </a:rPr>
              <a:t>Thank You.</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FCB542B8-097D-B886-E931-BB722CB03B28}"/>
              </a:ext>
            </a:extLst>
          </p:cNvPr>
          <p:cNvPicPr>
            <a:picLocks noChangeAspect="1"/>
          </p:cNvPicPr>
          <p:nvPr/>
        </p:nvPicPr>
        <p:blipFill>
          <a:blip r:embed="rId3">
            <a:extLst>
              <a:ext uri="{28A0092B-C50C-407E-A947-70E740481C1C}">
                <a14:useLocalDpi xmlns:a14="http://schemas.microsoft.com/office/drawing/2010/main" val="0"/>
              </a:ext>
            </a:extLst>
          </a:blip>
          <a:srcRect t="13590" r="13358" b="8611"/>
          <a:stretch>
            <a:fillRect/>
          </a:stretch>
        </p:blipFill>
        <p:spPr>
          <a:xfrm>
            <a:off x="11430" y="-1"/>
            <a:ext cx="14630400" cy="8304617"/>
          </a:xfrm>
          <a:prstGeom prst="rect">
            <a:avLst/>
          </a:prstGeom>
          <a:solidFill>
            <a:srgbClr val="C00000"/>
          </a:solidFill>
          <a:effectLst>
            <a:outerShdw blurRad="50800" dist="38100" dir="2700000" algn="tl" rotWithShape="0">
              <a:prstClr val="black">
                <a:alpha val="40000"/>
              </a:prstClr>
            </a:outerShdw>
          </a:effectLst>
        </p:spPr>
      </p:pic>
      <p:sp>
        <p:nvSpPr>
          <p:cNvPr id="2" name="Text 0"/>
          <p:cNvSpPr/>
          <p:nvPr/>
        </p:nvSpPr>
        <p:spPr>
          <a:xfrm>
            <a:off x="-87086" y="466249"/>
            <a:ext cx="14717486" cy="557808"/>
          </a:xfrm>
          <a:prstGeom prst="rect">
            <a:avLst/>
          </a:prstGeom>
          <a:noFill/>
          <a:ln/>
        </p:spPr>
        <p:txBody>
          <a:bodyPr wrap="none" lIns="0" tIns="0" rIns="0" bIns="0" rtlCol="0" anchor="t"/>
          <a:lstStyle/>
          <a:p>
            <a:pPr marL="0" indent="0" algn="ctr">
              <a:lnSpc>
                <a:spcPts val="4350"/>
              </a:lnSpc>
              <a:buNone/>
            </a:pPr>
            <a:r>
              <a:rPr lang="en-US" sz="3500" dirty="0">
                <a:solidFill>
                  <a:srgbClr val="1F1E1E"/>
                </a:solidFill>
                <a:ea typeface="Sora Semi Bold" pitchFamily="34" charset="-122"/>
                <a:cs typeface="Sora Semi Bold" pitchFamily="34" charset="-120"/>
              </a:rPr>
              <a:t>Our Project Team</a:t>
            </a:r>
            <a:endParaRPr lang="en-US" sz="3500" dirty="0"/>
          </a:p>
        </p:txBody>
      </p:sp>
      <p:sp>
        <p:nvSpPr>
          <p:cNvPr id="3" name="Text 1"/>
          <p:cNvSpPr/>
          <p:nvPr/>
        </p:nvSpPr>
        <p:spPr>
          <a:xfrm>
            <a:off x="593408" y="1363147"/>
            <a:ext cx="13443585" cy="271224"/>
          </a:xfrm>
          <a:prstGeom prst="rect">
            <a:avLst/>
          </a:prstGeom>
          <a:noFill/>
          <a:ln/>
        </p:spPr>
        <p:txBody>
          <a:bodyPr wrap="none" lIns="0" tIns="0" rIns="0" bIns="0" rtlCol="0" anchor="t"/>
          <a:lstStyle/>
          <a:p>
            <a:pPr marL="0" indent="0" algn="l">
              <a:lnSpc>
                <a:spcPts val="2100"/>
              </a:lnSpc>
              <a:buNone/>
            </a:pPr>
            <a:endParaRPr lang="en-US" sz="1300" dirty="0"/>
          </a:p>
        </p:txBody>
      </p:sp>
      <p:sp>
        <p:nvSpPr>
          <p:cNvPr id="4" name="Shape 2"/>
          <p:cNvSpPr/>
          <p:nvPr/>
        </p:nvSpPr>
        <p:spPr>
          <a:xfrm>
            <a:off x="7303770" y="1825109"/>
            <a:ext cx="22860" cy="5939552"/>
          </a:xfrm>
          <a:prstGeom prst="roundRect">
            <a:avLst>
              <a:gd name="adj" fmla="val 311531"/>
            </a:avLst>
          </a:prstGeom>
          <a:solidFill>
            <a:srgbClr val="C00000"/>
          </a:solidFill>
          <a:ln/>
        </p:spPr>
      </p:sp>
      <p:sp>
        <p:nvSpPr>
          <p:cNvPr id="5" name="Shape 3"/>
          <p:cNvSpPr/>
          <p:nvPr/>
        </p:nvSpPr>
        <p:spPr>
          <a:xfrm>
            <a:off x="6638687" y="2004417"/>
            <a:ext cx="508635" cy="22860"/>
          </a:xfrm>
          <a:prstGeom prst="roundRect">
            <a:avLst>
              <a:gd name="adj" fmla="val 311531"/>
            </a:avLst>
          </a:prstGeom>
          <a:solidFill>
            <a:srgbClr val="DFB8BC"/>
          </a:solidFill>
          <a:ln/>
        </p:spPr>
      </p:sp>
      <p:sp>
        <p:nvSpPr>
          <p:cNvPr id="6" name="Shape 4"/>
          <p:cNvSpPr/>
          <p:nvPr/>
        </p:nvSpPr>
        <p:spPr>
          <a:xfrm>
            <a:off x="7124462" y="1825109"/>
            <a:ext cx="381476" cy="381476"/>
          </a:xfrm>
          <a:prstGeom prst="roundRect">
            <a:avLst>
              <a:gd name="adj" fmla="val 18669"/>
            </a:avLst>
          </a:prstGeom>
          <a:solidFill>
            <a:srgbClr val="C00000"/>
          </a:solidFill>
          <a:ln w="7620">
            <a:solidFill>
              <a:srgbClr val="DFB8BC"/>
            </a:solidFill>
            <a:prstDash val="solid"/>
          </a:ln>
        </p:spPr>
      </p:sp>
      <p:sp>
        <p:nvSpPr>
          <p:cNvPr id="7" name="Text 5"/>
          <p:cNvSpPr/>
          <p:nvPr/>
        </p:nvSpPr>
        <p:spPr>
          <a:xfrm>
            <a:off x="7181374" y="1848564"/>
            <a:ext cx="267653" cy="334566"/>
          </a:xfrm>
          <a:prstGeom prst="rect">
            <a:avLst/>
          </a:prstGeom>
          <a:noFill/>
          <a:ln/>
        </p:spPr>
        <p:txBody>
          <a:bodyPr wrap="none" lIns="0" tIns="0" rIns="0" bIns="0" rtlCol="0" anchor="t"/>
          <a:lstStyle/>
          <a:p>
            <a:pPr marL="0" indent="0" algn="ctr">
              <a:lnSpc>
                <a:spcPts val="2100"/>
              </a:lnSpc>
              <a:buNone/>
            </a:pPr>
            <a:endParaRPr lang="en-US" sz="2100" dirty="0"/>
          </a:p>
        </p:txBody>
      </p:sp>
      <p:sp>
        <p:nvSpPr>
          <p:cNvPr id="8" name="Text 6"/>
          <p:cNvSpPr/>
          <p:nvPr/>
        </p:nvSpPr>
        <p:spPr>
          <a:xfrm>
            <a:off x="2648903" y="1883331"/>
            <a:ext cx="3818573" cy="278844"/>
          </a:xfrm>
          <a:prstGeom prst="rect">
            <a:avLst/>
          </a:prstGeom>
          <a:noFill/>
          <a:ln/>
        </p:spPr>
        <p:txBody>
          <a:bodyPr wrap="none" lIns="0" tIns="0" rIns="0" bIns="0" rtlCol="0" anchor="t"/>
          <a:lstStyle/>
          <a:p>
            <a:pPr marL="0" indent="0" algn="r">
              <a:lnSpc>
                <a:spcPts val="2150"/>
              </a:lnSpc>
              <a:buNone/>
            </a:pPr>
            <a:r>
              <a:rPr lang="en-US" sz="1750" b="1" dirty="0">
                <a:solidFill>
                  <a:srgbClr val="3B3535"/>
                </a:solidFill>
                <a:ea typeface="Sora Semi Bold" pitchFamily="34" charset="-122"/>
                <a:cs typeface="Sora Semi Bold" pitchFamily="34" charset="-120"/>
              </a:rPr>
              <a:t>Mohanned Reda Mansour Elsayed</a:t>
            </a:r>
            <a:endParaRPr lang="en-US" sz="1750" b="1" dirty="0"/>
          </a:p>
        </p:txBody>
      </p:sp>
      <p:sp>
        <p:nvSpPr>
          <p:cNvPr id="10" name="Shape 8"/>
          <p:cNvSpPr/>
          <p:nvPr/>
        </p:nvSpPr>
        <p:spPr>
          <a:xfrm>
            <a:off x="7483078" y="3021687"/>
            <a:ext cx="508635" cy="22860"/>
          </a:xfrm>
          <a:prstGeom prst="roundRect">
            <a:avLst>
              <a:gd name="adj" fmla="val 311531"/>
            </a:avLst>
          </a:prstGeom>
          <a:solidFill>
            <a:srgbClr val="DFB8BC"/>
          </a:solidFill>
          <a:ln/>
        </p:spPr>
      </p:sp>
      <p:sp>
        <p:nvSpPr>
          <p:cNvPr id="11" name="Shape 9"/>
          <p:cNvSpPr/>
          <p:nvPr/>
        </p:nvSpPr>
        <p:spPr>
          <a:xfrm>
            <a:off x="7124462" y="2842379"/>
            <a:ext cx="381476" cy="381476"/>
          </a:xfrm>
          <a:prstGeom prst="roundRect">
            <a:avLst>
              <a:gd name="adj" fmla="val 18669"/>
            </a:avLst>
          </a:prstGeom>
          <a:solidFill>
            <a:srgbClr val="C00000"/>
          </a:solidFill>
          <a:ln w="7620">
            <a:solidFill>
              <a:srgbClr val="DFB8BC"/>
            </a:solidFill>
            <a:prstDash val="solid"/>
          </a:ln>
        </p:spPr>
      </p:sp>
      <p:sp>
        <p:nvSpPr>
          <p:cNvPr id="12" name="Text 10"/>
          <p:cNvSpPr/>
          <p:nvPr/>
        </p:nvSpPr>
        <p:spPr>
          <a:xfrm>
            <a:off x="7181374" y="2865834"/>
            <a:ext cx="267653" cy="334566"/>
          </a:xfrm>
          <a:prstGeom prst="rect">
            <a:avLst/>
          </a:prstGeom>
          <a:noFill/>
          <a:ln/>
        </p:spPr>
        <p:txBody>
          <a:bodyPr wrap="none" lIns="0" tIns="0" rIns="0" bIns="0" rtlCol="0" anchor="t"/>
          <a:lstStyle/>
          <a:p>
            <a:pPr marL="0" indent="0" algn="ctr">
              <a:lnSpc>
                <a:spcPts val="2100"/>
              </a:lnSpc>
              <a:buNone/>
            </a:pPr>
            <a:endParaRPr lang="en-US" sz="2100" dirty="0"/>
          </a:p>
        </p:txBody>
      </p:sp>
      <p:sp>
        <p:nvSpPr>
          <p:cNvPr id="13" name="Text 11"/>
          <p:cNvSpPr/>
          <p:nvPr/>
        </p:nvSpPr>
        <p:spPr>
          <a:xfrm>
            <a:off x="8162925" y="2900601"/>
            <a:ext cx="4541044" cy="278844"/>
          </a:xfrm>
          <a:prstGeom prst="rect">
            <a:avLst/>
          </a:prstGeom>
          <a:noFill/>
          <a:ln/>
        </p:spPr>
        <p:txBody>
          <a:bodyPr wrap="none" lIns="0" tIns="0" rIns="0" bIns="0" rtlCol="0" anchor="t"/>
          <a:lstStyle/>
          <a:p>
            <a:pPr marL="0" indent="0" algn="l">
              <a:lnSpc>
                <a:spcPts val="2150"/>
              </a:lnSpc>
              <a:buNone/>
            </a:pPr>
            <a:r>
              <a:rPr lang="en-US" sz="1750" b="1" dirty="0">
                <a:solidFill>
                  <a:srgbClr val="3B3535"/>
                </a:solidFill>
                <a:ea typeface="Sora Semi Bold" pitchFamily="34" charset="-122"/>
                <a:cs typeface="Sora Semi Bold" pitchFamily="34" charset="-120"/>
              </a:rPr>
              <a:t>Yasmine Osama Abd Elmak soud Kodwa</a:t>
            </a:r>
            <a:endParaRPr lang="en-US" sz="1750" b="1" dirty="0"/>
          </a:p>
        </p:txBody>
      </p:sp>
      <p:sp>
        <p:nvSpPr>
          <p:cNvPr id="15" name="Shape 13"/>
          <p:cNvSpPr/>
          <p:nvPr/>
        </p:nvSpPr>
        <p:spPr>
          <a:xfrm>
            <a:off x="6638687" y="3898582"/>
            <a:ext cx="508635" cy="22860"/>
          </a:xfrm>
          <a:prstGeom prst="roundRect">
            <a:avLst>
              <a:gd name="adj" fmla="val 311531"/>
            </a:avLst>
          </a:prstGeom>
          <a:solidFill>
            <a:srgbClr val="DFB8BC"/>
          </a:solidFill>
          <a:ln/>
        </p:spPr>
      </p:sp>
      <p:sp>
        <p:nvSpPr>
          <p:cNvPr id="16" name="Shape 14"/>
          <p:cNvSpPr/>
          <p:nvPr/>
        </p:nvSpPr>
        <p:spPr>
          <a:xfrm>
            <a:off x="7124462" y="3719274"/>
            <a:ext cx="381476" cy="381476"/>
          </a:xfrm>
          <a:prstGeom prst="roundRect">
            <a:avLst>
              <a:gd name="adj" fmla="val 18669"/>
            </a:avLst>
          </a:prstGeom>
          <a:solidFill>
            <a:srgbClr val="C00000"/>
          </a:solidFill>
          <a:ln w="7620">
            <a:solidFill>
              <a:srgbClr val="DFB8BC"/>
            </a:solidFill>
            <a:prstDash val="solid"/>
          </a:ln>
        </p:spPr>
      </p:sp>
      <p:sp>
        <p:nvSpPr>
          <p:cNvPr id="17" name="Text 15"/>
          <p:cNvSpPr/>
          <p:nvPr/>
        </p:nvSpPr>
        <p:spPr>
          <a:xfrm>
            <a:off x="7181374" y="3742730"/>
            <a:ext cx="267653" cy="334566"/>
          </a:xfrm>
          <a:prstGeom prst="rect">
            <a:avLst/>
          </a:prstGeom>
          <a:noFill/>
          <a:ln/>
        </p:spPr>
        <p:txBody>
          <a:bodyPr wrap="none" lIns="0" tIns="0" rIns="0" bIns="0" rtlCol="0" anchor="t"/>
          <a:lstStyle/>
          <a:p>
            <a:pPr marL="0" indent="0" algn="ctr">
              <a:lnSpc>
                <a:spcPts val="2100"/>
              </a:lnSpc>
              <a:buNone/>
            </a:pPr>
            <a:endParaRPr lang="en-US" sz="2100" dirty="0"/>
          </a:p>
        </p:txBody>
      </p:sp>
      <p:sp>
        <p:nvSpPr>
          <p:cNvPr id="18" name="Text 16"/>
          <p:cNvSpPr/>
          <p:nvPr/>
        </p:nvSpPr>
        <p:spPr>
          <a:xfrm>
            <a:off x="2150269" y="3777496"/>
            <a:ext cx="4317206" cy="278844"/>
          </a:xfrm>
          <a:prstGeom prst="rect">
            <a:avLst/>
          </a:prstGeom>
          <a:noFill/>
          <a:ln/>
        </p:spPr>
        <p:txBody>
          <a:bodyPr wrap="none" lIns="0" tIns="0" rIns="0" bIns="0" rtlCol="0" anchor="t"/>
          <a:lstStyle/>
          <a:p>
            <a:pPr marL="0" indent="0" algn="r">
              <a:lnSpc>
                <a:spcPts val="2150"/>
              </a:lnSpc>
              <a:buNone/>
            </a:pPr>
            <a:r>
              <a:rPr lang="en-US" sz="1750" b="1" dirty="0">
                <a:solidFill>
                  <a:srgbClr val="3B3535"/>
                </a:solidFill>
                <a:ea typeface="Sora Semi Bold" pitchFamily="34" charset="-122"/>
                <a:cs typeface="Sora Semi Bold" pitchFamily="34" charset="-120"/>
              </a:rPr>
              <a:t>Ahmed Abdelaziz Abdelhamid Kroush</a:t>
            </a:r>
            <a:endParaRPr lang="en-US" sz="1750" b="1" dirty="0"/>
          </a:p>
        </p:txBody>
      </p:sp>
      <p:sp>
        <p:nvSpPr>
          <p:cNvPr id="20" name="Shape 18"/>
          <p:cNvSpPr/>
          <p:nvPr/>
        </p:nvSpPr>
        <p:spPr>
          <a:xfrm>
            <a:off x="7483078" y="4775478"/>
            <a:ext cx="508635" cy="22860"/>
          </a:xfrm>
          <a:prstGeom prst="roundRect">
            <a:avLst>
              <a:gd name="adj" fmla="val 311531"/>
            </a:avLst>
          </a:prstGeom>
          <a:solidFill>
            <a:srgbClr val="DFB8BC"/>
          </a:solidFill>
          <a:ln/>
        </p:spPr>
      </p:sp>
      <p:sp>
        <p:nvSpPr>
          <p:cNvPr id="21" name="Shape 19"/>
          <p:cNvSpPr/>
          <p:nvPr/>
        </p:nvSpPr>
        <p:spPr>
          <a:xfrm>
            <a:off x="7124462" y="4596170"/>
            <a:ext cx="381476" cy="381476"/>
          </a:xfrm>
          <a:prstGeom prst="roundRect">
            <a:avLst>
              <a:gd name="adj" fmla="val 18669"/>
            </a:avLst>
          </a:prstGeom>
          <a:solidFill>
            <a:srgbClr val="C00000"/>
          </a:solidFill>
          <a:ln w="7620">
            <a:solidFill>
              <a:srgbClr val="DFB8BC"/>
            </a:solidFill>
            <a:prstDash val="solid"/>
          </a:ln>
        </p:spPr>
      </p:sp>
      <p:sp>
        <p:nvSpPr>
          <p:cNvPr id="22" name="Text 20"/>
          <p:cNvSpPr/>
          <p:nvPr/>
        </p:nvSpPr>
        <p:spPr>
          <a:xfrm>
            <a:off x="7181374" y="4619625"/>
            <a:ext cx="267653" cy="334566"/>
          </a:xfrm>
          <a:prstGeom prst="rect">
            <a:avLst/>
          </a:prstGeom>
          <a:noFill/>
          <a:ln/>
        </p:spPr>
        <p:txBody>
          <a:bodyPr wrap="none" lIns="0" tIns="0" rIns="0" bIns="0" rtlCol="0" anchor="t"/>
          <a:lstStyle/>
          <a:p>
            <a:pPr marL="0" indent="0" algn="ctr">
              <a:lnSpc>
                <a:spcPts val="2100"/>
              </a:lnSpc>
              <a:buNone/>
            </a:pPr>
            <a:endParaRPr lang="en-US" sz="2100" dirty="0"/>
          </a:p>
        </p:txBody>
      </p:sp>
      <p:sp>
        <p:nvSpPr>
          <p:cNvPr id="23" name="Text 21"/>
          <p:cNvSpPr/>
          <p:nvPr/>
        </p:nvSpPr>
        <p:spPr>
          <a:xfrm>
            <a:off x="8162925" y="4654391"/>
            <a:ext cx="3357801" cy="278844"/>
          </a:xfrm>
          <a:prstGeom prst="rect">
            <a:avLst/>
          </a:prstGeom>
          <a:noFill/>
          <a:ln/>
        </p:spPr>
        <p:txBody>
          <a:bodyPr wrap="none" lIns="0" tIns="0" rIns="0" bIns="0" rtlCol="0" anchor="t"/>
          <a:lstStyle/>
          <a:p>
            <a:pPr marL="0" indent="0" algn="l">
              <a:lnSpc>
                <a:spcPts val="2150"/>
              </a:lnSpc>
              <a:buNone/>
            </a:pPr>
            <a:r>
              <a:rPr lang="en-US" sz="1750" b="1" dirty="0">
                <a:solidFill>
                  <a:srgbClr val="3B3535"/>
                </a:solidFill>
                <a:ea typeface="Sora Semi Bold" pitchFamily="34" charset="-122"/>
                <a:cs typeface="Sora Semi Bold" pitchFamily="34" charset="-120"/>
              </a:rPr>
              <a:t>Sarah Hosny Mahmoud Qabel</a:t>
            </a:r>
            <a:endParaRPr lang="en-US" sz="1750" b="1" dirty="0"/>
          </a:p>
        </p:txBody>
      </p:sp>
      <p:sp>
        <p:nvSpPr>
          <p:cNvPr id="25" name="Shape 23"/>
          <p:cNvSpPr/>
          <p:nvPr/>
        </p:nvSpPr>
        <p:spPr>
          <a:xfrm>
            <a:off x="6638687" y="5652373"/>
            <a:ext cx="508635" cy="22860"/>
          </a:xfrm>
          <a:prstGeom prst="roundRect">
            <a:avLst>
              <a:gd name="adj" fmla="val 311531"/>
            </a:avLst>
          </a:prstGeom>
          <a:solidFill>
            <a:srgbClr val="DFB8BC"/>
          </a:solidFill>
          <a:ln/>
        </p:spPr>
      </p:sp>
      <p:sp>
        <p:nvSpPr>
          <p:cNvPr id="26" name="Shape 24"/>
          <p:cNvSpPr/>
          <p:nvPr/>
        </p:nvSpPr>
        <p:spPr>
          <a:xfrm>
            <a:off x="7124462" y="5473065"/>
            <a:ext cx="381476" cy="381476"/>
          </a:xfrm>
          <a:prstGeom prst="roundRect">
            <a:avLst>
              <a:gd name="adj" fmla="val 18669"/>
            </a:avLst>
          </a:prstGeom>
          <a:solidFill>
            <a:srgbClr val="C00000"/>
          </a:solidFill>
          <a:ln w="7620">
            <a:solidFill>
              <a:srgbClr val="DFB8BC"/>
            </a:solidFill>
            <a:prstDash val="solid"/>
          </a:ln>
        </p:spPr>
      </p:sp>
      <p:sp>
        <p:nvSpPr>
          <p:cNvPr id="27" name="Text 25"/>
          <p:cNvSpPr/>
          <p:nvPr/>
        </p:nvSpPr>
        <p:spPr>
          <a:xfrm>
            <a:off x="7181374" y="5496520"/>
            <a:ext cx="267653" cy="334566"/>
          </a:xfrm>
          <a:prstGeom prst="rect">
            <a:avLst/>
          </a:prstGeom>
          <a:noFill/>
          <a:ln/>
        </p:spPr>
        <p:txBody>
          <a:bodyPr wrap="none" lIns="0" tIns="0" rIns="0" bIns="0" rtlCol="0" anchor="t"/>
          <a:lstStyle/>
          <a:p>
            <a:pPr marL="0" indent="0" algn="ctr">
              <a:lnSpc>
                <a:spcPts val="2100"/>
              </a:lnSpc>
              <a:buNone/>
            </a:pPr>
            <a:endParaRPr lang="en-US" sz="2100" dirty="0"/>
          </a:p>
        </p:txBody>
      </p:sp>
      <p:sp>
        <p:nvSpPr>
          <p:cNvPr id="28" name="Text 26"/>
          <p:cNvSpPr/>
          <p:nvPr/>
        </p:nvSpPr>
        <p:spPr>
          <a:xfrm>
            <a:off x="2454712" y="5531287"/>
            <a:ext cx="4012763" cy="278844"/>
          </a:xfrm>
          <a:prstGeom prst="rect">
            <a:avLst/>
          </a:prstGeom>
          <a:noFill/>
          <a:ln/>
        </p:spPr>
        <p:txBody>
          <a:bodyPr wrap="none" lIns="0" tIns="0" rIns="0" bIns="0" rtlCol="0" anchor="t"/>
          <a:lstStyle/>
          <a:p>
            <a:pPr marL="0" indent="0" algn="r">
              <a:lnSpc>
                <a:spcPts val="2150"/>
              </a:lnSpc>
              <a:buNone/>
            </a:pPr>
            <a:r>
              <a:rPr lang="en-US" sz="1750" b="1" dirty="0">
                <a:solidFill>
                  <a:srgbClr val="3B3535"/>
                </a:solidFill>
                <a:ea typeface="Sora Semi Bold" pitchFamily="34" charset="-122"/>
                <a:cs typeface="Sora Semi Bold" pitchFamily="34" charset="-120"/>
              </a:rPr>
              <a:t>Bassant Khaled Mohamed Salmoon</a:t>
            </a:r>
            <a:endParaRPr lang="en-US" sz="1750" b="1" dirty="0"/>
          </a:p>
        </p:txBody>
      </p:sp>
      <p:sp>
        <p:nvSpPr>
          <p:cNvPr id="30" name="Shape 28"/>
          <p:cNvSpPr/>
          <p:nvPr/>
        </p:nvSpPr>
        <p:spPr>
          <a:xfrm>
            <a:off x="7483078" y="6529268"/>
            <a:ext cx="508635" cy="22860"/>
          </a:xfrm>
          <a:prstGeom prst="roundRect">
            <a:avLst>
              <a:gd name="adj" fmla="val 311531"/>
            </a:avLst>
          </a:prstGeom>
          <a:solidFill>
            <a:srgbClr val="DFB8BC"/>
          </a:solidFill>
          <a:ln/>
        </p:spPr>
      </p:sp>
      <p:sp>
        <p:nvSpPr>
          <p:cNvPr id="31" name="Shape 29"/>
          <p:cNvSpPr/>
          <p:nvPr/>
        </p:nvSpPr>
        <p:spPr>
          <a:xfrm>
            <a:off x="7124462" y="6349960"/>
            <a:ext cx="381476" cy="381476"/>
          </a:xfrm>
          <a:prstGeom prst="roundRect">
            <a:avLst>
              <a:gd name="adj" fmla="val 18669"/>
            </a:avLst>
          </a:prstGeom>
          <a:solidFill>
            <a:srgbClr val="C00000"/>
          </a:solidFill>
          <a:ln w="7620">
            <a:solidFill>
              <a:srgbClr val="DFB8BC"/>
            </a:solidFill>
            <a:prstDash val="solid"/>
          </a:ln>
        </p:spPr>
      </p:sp>
      <p:sp>
        <p:nvSpPr>
          <p:cNvPr id="32" name="Text 30"/>
          <p:cNvSpPr/>
          <p:nvPr/>
        </p:nvSpPr>
        <p:spPr>
          <a:xfrm>
            <a:off x="7181374" y="6373416"/>
            <a:ext cx="267653" cy="334566"/>
          </a:xfrm>
          <a:prstGeom prst="rect">
            <a:avLst/>
          </a:prstGeom>
          <a:noFill/>
          <a:ln/>
        </p:spPr>
        <p:txBody>
          <a:bodyPr wrap="none" lIns="0" tIns="0" rIns="0" bIns="0" rtlCol="0" anchor="t"/>
          <a:lstStyle/>
          <a:p>
            <a:pPr marL="0" indent="0" algn="ctr">
              <a:lnSpc>
                <a:spcPts val="2100"/>
              </a:lnSpc>
              <a:buNone/>
            </a:pPr>
            <a:endParaRPr lang="en-US" sz="2100" dirty="0"/>
          </a:p>
        </p:txBody>
      </p:sp>
      <p:sp>
        <p:nvSpPr>
          <p:cNvPr id="33" name="Text 31"/>
          <p:cNvSpPr/>
          <p:nvPr/>
        </p:nvSpPr>
        <p:spPr>
          <a:xfrm>
            <a:off x="8162925" y="6408182"/>
            <a:ext cx="4015026" cy="278844"/>
          </a:xfrm>
          <a:prstGeom prst="rect">
            <a:avLst/>
          </a:prstGeom>
          <a:noFill/>
          <a:ln/>
        </p:spPr>
        <p:txBody>
          <a:bodyPr wrap="none" lIns="0" tIns="0" rIns="0" bIns="0" rtlCol="0" anchor="t"/>
          <a:lstStyle/>
          <a:p>
            <a:pPr marL="0" indent="0" algn="l">
              <a:lnSpc>
                <a:spcPts val="2150"/>
              </a:lnSpc>
              <a:buNone/>
            </a:pPr>
            <a:r>
              <a:rPr lang="en-US" sz="1750" b="1" dirty="0">
                <a:solidFill>
                  <a:srgbClr val="3B3535"/>
                </a:solidFill>
                <a:ea typeface="Sora Semi Bold" pitchFamily="34" charset="-122"/>
                <a:cs typeface="Sora Semi Bold" pitchFamily="34" charset="-120"/>
              </a:rPr>
              <a:t>Amina Mohamed Mohamed Elkholy</a:t>
            </a:r>
            <a:endParaRPr lang="en-US" sz="1750"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dt" idx="10"/>
          </p:nvPr>
        </p:nvSpPr>
        <p:spPr>
          <a:xfrm>
            <a:off x="1005840" y="7627621"/>
            <a:ext cx="3291840" cy="438150"/>
          </a:xfrm>
          <a:prstGeom prst="rect">
            <a:avLst/>
          </a:prstGeom>
          <a:noFill/>
          <a:ln>
            <a:noFill/>
          </a:ln>
        </p:spPr>
        <p:txBody>
          <a:bodyPr spcFirstLastPara="1" wrap="square" lIns="109710" tIns="54840" rIns="109710" bIns="54840" anchor="ctr" anchorCtr="0">
            <a:noAutofit/>
          </a:bodyPr>
          <a:lstStyle/>
          <a:p>
            <a:r>
              <a:rPr lang="en-US" dirty="0"/>
              <a:t>11/30/25</a:t>
            </a:r>
          </a:p>
        </p:txBody>
      </p:sp>
      <p:sp>
        <p:nvSpPr>
          <p:cNvPr id="224" name="Google Shape;224;p12"/>
          <p:cNvSpPr txBox="1">
            <a:spLocks noGrp="1"/>
          </p:cNvSpPr>
          <p:nvPr>
            <p:ph type="ftr" idx="11"/>
          </p:nvPr>
        </p:nvSpPr>
        <p:spPr>
          <a:xfrm>
            <a:off x="4656406" y="7627621"/>
            <a:ext cx="5127674" cy="438150"/>
          </a:xfrm>
          <a:prstGeom prst="rect">
            <a:avLst/>
          </a:prstGeom>
          <a:noFill/>
          <a:ln>
            <a:noFill/>
          </a:ln>
        </p:spPr>
        <p:txBody>
          <a:bodyPr spcFirstLastPara="1" wrap="square" lIns="109710" tIns="54840" rIns="109710" bIns="54840" anchor="ctr" anchorCtr="0">
            <a:noAutofit/>
          </a:bodyPr>
          <a:lstStyle/>
          <a:p>
            <a:endParaRPr/>
          </a:p>
        </p:txBody>
      </p:sp>
      <p:sp>
        <p:nvSpPr>
          <p:cNvPr id="225" name="Google Shape;225;p12"/>
          <p:cNvSpPr txBox="1">
            <a:spLocks noGrp="1"/>
          </p:cNvSpPr>
          <p:nvPr>
            <p:ph type="sldNum" idx="12"/>
          </p:nvPr>
        </p:nvSpPr>
        <p:spPr>
          <a:xfrm>
            <a:off x="10332720" y="7627621"/>
            <a:ext cx="3291840" cy="438150"/>
          </a:xfrm>
          <a:prstGeom prst="rect">
            <a:avLst/>
          </a:prstGeom>
          <a:noFill/>
          <a:ln>
            <a:noFill/>
          </a:ln>
        </p:spPr>
        <p:txBody>
          <a:bodyPr spcFirstLastPara="1" wrap="square" lIns="109710" tIns="54840" rIns="109710" bIns="54840" anchor="ctr" anchorCtr="0">
            <a:noAutofit/>
          </a:bodyPr>
          <a:lstStyle/>
          <a:p>
            <a:fld id="{00000000-1234-1234-1234-123412341234}" type="slidenum">
              <a:rPr lang="en-US"/>
              <a:pPr/>
              <a:t>3</a:t>
            </a:fld>
            <a:endParaRPr/>
          </a:p>
        </p:txBody>
      </p:sp>
      <p:pic>
        <p:nvPicPr>
          <p:cNvPr id="2" name="Google Shape;110;p1">
            <a:extLst>
              <a:ext uri="{FF2B5EF4-FFF2-40B4-BE49-F238E27FC236}">
                <a16:creationId xmlns:a16="http://schemas.microsoft.com/office/drawing/2014/main" id="{58C33320-60ED-A251-AB49-C1349DCD930A}"/>
              </a:ext>
            </a:extLst>
          </p:cNvPr>
          <p:cNvPicPr preferRelativeResize="0"/>
          <p:nvPr/>
        </p:nvPicPr>
        <p:blipFill>
          <a:blip r:embed="rId3"/>
          <a:srcRect/>
          <a:stretch/>
        </p:blipFill>
        <p:spPr>
          <a:xfrm>
            <a:off x="10813132" y="7549349"/>
            <a:ext cx="1634700" cy="438150"/>
          </a:xfrm>
          <a:prstGeom prst="rect">
            <a:avLst/>
          </a:prstGeom>
          <a:noFill/>
          <a:ln>
            <a:noFill/>
          </a:ln>
        </p:spPr>
      </p:pic>
      <p:pic>
        <p:nvPicPr>
          <p:cNvPr id="6" name="Picture 5">
            <a:extLst>
              <a:ext uri="{FF2B5EF4-FFF2-40B4-BE49-F238E27FC236}">
                <a16:creationId xmlns:a16="http://schemas.microsoft.com/office/drawing/2014/main" id="{354B28E0-42B6-5014-771E-81566067FAD6}"/>
              </a:ext>
            </a:extLst>
          </p:cNvPr>
          <p:cNvPicPr>
            <a:picLocks noChangeAspect="1"/>
          </p:cNvPicPr>
          <p:nvPr/>
        </p:nvPicPr>
        <p:blipFill>
          <a:blip r:embed="rId4"/>
          <a:stretch>
            <a:fillRect/>
          </a:stretch>
        </p:blipFill>
        <p:spPr>
          <a:xfrm>
            <a:off x="10336" y="0"/>
            <a:ext cx="14609729"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C95D9E-DAD1-4E0B-5F92-506FBE29F79C}"/>
              </a:ext>
            </a:extLst>
          </p:cNvPr>
          <p:cNvSpPr>
            <a:spLocks noGrp="1"/>
          </p:cNvSpPr>
          <p:nvPr>
            <p:ph type="sldNum" idx="12"/>
          </p:nvPr>
        </p:nvSpPr>
        <p:spPr/>
        <p:txBody>
          <a:bodyPr/>
          <a:lstStyle/>
          <a:p>
            <a:fld id="{00000000-1234-1234-1234-123412341234}" type="slidenum">
              <a:rPr lang="en-US" smtClean="0"/>
              <a:pPr/>
              <a:t>4</a:t>
            </a:fld>
            <a:endParaRPr lang="en-US"/>
          </a:p>
        </p:txBody>
      </p:sp>
      <p:pic>
        <p:nvPicPr>
          <p:cNvPr id="4" name="Picture 3">
            <a:extLst>
              <a:ext uri="{FF2B5EF4-FFF2-40B4-BE49-F238E27FC236}">
                <a16:creationId xmlns:a16="http://schemas.microsoft.com/office/drawing/2014/main" id="{1BD37E30-6DE5-5699-E90E-211A43B2914B}"/>
              </a:ext>
            </a:extLst>
          </p:cNvPr>
          <p:cNvPicPr>
            <a:picLocks noChangeAspect="1"/>
          </p:cNvPicPr>
          <p:nvPr/>
        </p:nvPicPr>
        <p:blipFill>
          <a:blip r:embed="rId2"/>
          <a:stretch>
            <a:fillRect/>
          </a:stretch>
        </p:blipFill>
        <p:spPr>
          <a:xfrm>
            <a:off x="1" y="0"/>
            <a:ext cx="14605739" cy="8229600"/>
          </a:xfrm>
          <a:prstGeom prst="rect">
            <a:avLst/>
          </a:prstGeom>
        </p:spPr>
      </p:pic>
    </p:spTree>
    <p:extLst>
      <p:ext uri="{BB962C8B-B14F-4D97-AF65-F5344CB8AC3E}">
        <p14:creationId xmlns:p14="http://schemas.microsoft.com/office/powerpoint/2010/main" val="1360908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95FA76-7349-ADBE-50E8-2B6DC7A83D3D}"/>
              </a:ext>
            </a:extLst>
          </p:cNvPr>
          <p:cNvSpPr>
            <a:spLocks noGrp="1"/>
          </p:cNvSpPr>
          <p:nvPr>
            <p:ph type="sldNum" idx="12"/>
          </p:nvPr>
        </p:nvSpPr>
        <p:spPr/>
        <p:txBody>
          <a:bodyPr/>
          <a:lstStyle/>
          <a:p>
            <a:fld id="{00000000-1234-1234-1234-123412341234}" type="slidenum">
              <a:rPr lang="en-US" smtClean="0"/>
              <a:pPr/>
              <a:t>5</a:t>
            </a:fld>
            <a:endParaRPr lang="en-US"/>
          </a:p>
        </p:txBody>
      </p:sp>
      <p:pic>
        <p:nvPicPr>
          <p:cNvPr id="4" name="Picture 3">
            <a:extLst>
              <a:ext uri="{FF2B5EF4-FFF2-40B4-BE49-F238E27FC236}">
                <a16:creationId xmlns:a16="http://schemas.microsoft.com/office/drawing/2014/main" id="{3B44A37B-6920-3CBF-A8BA-1FD0399011D7}"/>
              </a:ext>
            </a:extLst>
          </p:cNvPr>
          <p:cNvPicPr>
            <a:picLocks noChangeAspect="1"/>
          </p:cNvPicPr>
          <p:nvPr/>
        </p:nvPicPr>
        <p:blipFill>
          <a:blip r:embed="rId2"/>
          <a:stretch>
            <a:fillRect/>
          </a:stretch>
        </p:blipFill>
        <p:spPr>
          <a:xfrm>
            <a:off x="-201967" y="-60417"/>
            <a:ext cx="14925756" cy="8279130"/>
          </a:xfrm>
          <a:prstGeom prst="rect">
            <a:avLst/>
          </a:prstGeom>
        </p:spPr>
      </p:pic>
    </p:spTree>
    <p:extLst>
      <p:ext uri="{BB962C8B-B14F-4D97-AF65-F5344CB8AC3E}">
        <p14:creationId xmlns:p14="http://schemas.microsoft.com/office/powerpoint/2010/main" val="4118005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828D0F-685D-766D-84CE-F723786429CD}"/>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790AF1D0-E172-6080-7FA1-E94B51D8DE92}"/>
              </a:ext>
            </a:extLst>
          </p:cNvPr>
          <p:cNvPicPr>
            <a:picLocks noChangeAspect="1"/>
          </p:cNvPicPr>
          <p:nvPr/>
        </p:nvPicPr>
        <p:blipFill>
          <a:blip r:embed="rId3">
            <a:extLst>
              <a:ext uri="{28A0092B-C50C-407E-A947-70E740481C1C}">
                <a14:useLocalDpi xmlns:a14="http://schemas.microsoft.com/office/drawing/2010/main" val="0"/>
              </a:ext>
            </a:extLst>
          </a:blip>
          <a:srcRect t="13590" r="13358" b="8611"/>
          <a:stretch>
            <a:fillRect/>
          </a:stretch>
        </p:blipFill>
        <p:spPr>
          <a:xfrm>
            <a:off x="0" y="-16988"/>
            <a:ext cx="14630400" cy="8304617"/>
          </a:xfrm>
          <a:prstGeom prst="rect">
            <a:avLst/>
          </a:prstGeom>
          <a:effectLst>
            <a:outerShdw blurRad="50800" dist="38100" dir="2700000" algn="tl" rotWithShape="0">
              <a:prstClr val="black">
                <a:alpha val="40000"/>
              </a:prstClr>
            </a:outerShdw>
          </a:effectLst>
        </p:spPr>
      </p:pic>
      <p:pic>
        <p:nvPicPr>
          <p:cNvPr id="2" name="Image 0" descr="preencoded.png">
            <a:extLst>
              <a:ext uri="{FF2B5EF4-FFF2-40B4-BE49-F238E27FC236}">
                <a16:creationId xmlns:a16="http://schemas.microsoft.com/office/drawing/2014/main" id="{69E4E638-A057-F280-D23B-7769F8BEE940}"/>
              </a:ext>
            </a:extLst>
          </p:cNvPr>
          <p:cNvPicPr>
            <a:picLocks noChangeAspect="1"/>
          </p:cNvPicPr>
          <p:nvPr/>
        </p:nvPicPr>
        <p:blipFill>
          <a:blip r:embed="rId4"/>
          <a:stretch>
            <a:fillRect/>
          </a:stretch>
        </p:blipFill>
        <p:spPr>
          <a:xfrm>
            <a:off x="0" y="0"/>
            <a:ext cx="5486400" cy="8229600"/>
          </a:xfrm>
          <a:prstGeom prst="rect">
            <a:avLst/>
          </a:prstGeom>
        </p:spPr>
      </p:pic>
      <p:sp>
        <p:nvSpPr>
          <p:cNvPr id="3" name="Text 0">
            <a:extLst>
              <a:ext uri="{FF2B5EF4-FFF2-40B4-BE49-F238E27FC236}">
                <a16:creationId xmlns:a16="http://schemas.microsoft.com/office/drawing/2014/main" id="{826BBC0E-57FD-F2F5-89A4-770F241356D5}"/>
              </a:ext>
            </a:extLst>
          </p:cNvPr>
          <p:cNvSpPr/>
          <p:nvPr/>
        </p:nvSpPr>
        <p:spPr>
          <a:xfrm>
            <a:off x="5486400" y="3402092"/>
            <a:ext cx="9144000" cy="1425416"/>
          </a:xfrm>
          <a:prstGeom prst="rect">
            <a:avLst/>
          </a:prstGeom>
          <a:noFill/>
          <a:ln/>
        </p:spPr>
        <p:txBody>
          <a:bodyPr wrap="square" lIns="0" tIns="0" rIns="0" bIns="0" rtlCol="0" anchor="t"/>
          <a:lstStyle/>
          <a:p>
            <a:pPr algn="ctr">
              <a:lnSpc>
                <a:spcPts val="5600"/>
              </a:lnSpc>
            </a:pPr>
            <a:r>
              <a:rPr lang="en-US" sz="4800" b="1" dirty="0">
                <a:solidFill>
                  <a:srgbClr val="1F1E1E"/>
                </a:solidFill>
                <a:cs typeface="Sora Semi Bold" pitchFamily="34" charset="-120"/>
              </a:rPr>
              <a:t>Dataset Description </a:t>
            </a:r>
            <a:r>
              <a:rPr lang="en-US" sz="4450" b="1" dirty="0">
                <a:solidFill>
                  <a:srgbClr val="1F1E1E"/>
                </a:solidFill>
                <a:ea typeface="Sora Semi Bold" pitchFamily="34" charset="-122"/>
                <a:cs typeface="Sora Semi Bold" pitchFamily="34" charset="-120"/>
              </a:rPr>
              <a:t>for</a:t>
            </a:r>
          </a:p>
          <a:p>
            <a:pPr algn="ctr">
              <a:lnSpc>
                <a:spcPts val="5600"/>
              </a:lnSpc>
            </a:pPr>
            <a:r>
              <a:rPr lang="en-US" sz="4450" b="1" dirty="0">
                <a:solidFill>
                  <a:srgbClr val="1F1E1E"/>
                </a:solidFill>
                <a:ea typeface="Sora Semi Bold" pitchFamily="34" charset="-122"/>
                <a:cs typeface="Sora Semi Bold" pitchFamily="34" charset="-120"/>
              </a:rPr>
              <a:t>Heart Disease Analysis</a:t>
            </a:r>
            <a:endParaRPr lang="en-US" sz="4450" b="1" dirty="0"/>
          </a:p>
        </p:txBody>
      </p:sp>
    </p:spTree>
    <p:extLst>
      <p:ext uri="{BB962C8B-B14F-4D97-AF65-F5344CB8AC3E}">
        <p14:creationId xmlns:p14="http://schemas.microsoft.com/office/powerpoint/2010/main" val="1603105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423267" y="519470"/>
            <a:ext cx="7146012" cy="397788"/>
          </a:xfrm>
          <a:prstGeom prst="rect">
            <a:avLst/>
          </a:prstGeom>
          <a:noFill/>
          <a:ln/>
        </p:spPr>
        <p:txBody>
          <a:bodyPr wrap="none" lIns="0" tIns="0" rIns="0" bIns="0" rtlCol="0" anchor="t"/>
          <a:lstStyle/>
          <a:p>
            <a:pPr marL="0" indent="0" algn="l">
              <a:lnSpc>
                <a:spcPts val="3100"/>
              </a:lnSpc>
              <a:buNone/>
            </a:pPr>
            <a:r>
              <a:rPr lang="en-US" sz="3200" b="1" dirty="0">
                <a:solidFill>
                  <a:srgbClr val="1F1E1E"/>
                </a:solidFill>
                <a:cs typeface="Sora Semi Bold" pitchFamily="34" charset="-120"/>
              </a:rPr>
              <a:t>Dataset Description </a:t>
            </a:r>
            <a:endParaRPr lang="en-US" sz="3200" b="1" dirty="0"/>
          </a:p>
        </p:txBody>
      </p:sp>
      <p:sp>
        <p:nvSpPr>
          <p:cNvPr id="4" name="Shape 1"/>
          <p:cNvSpPr/>
          <p:nvPr/>
        </p:nvSpPr>
        <p:spPr>
          <a:xfrm>
            <a:off x="423267" y="1098590"/>
            <a:ext cx="8297466" cy="1444347"/>
          </a:xfrm>
          <a:prstGeom prst="roundRect">
            <a:avLst>
              <a:gd name="adj" fmla="val 5065"/>
            </a:avLst>
          </a:prstGeom>
          <a:solidFill>
            <a:srgbClr val="FFFFFF"/>
          </a:solidFill>
          <a:ln w="15240">
            <a:solidFill>
              <a:srgbClr val="C00000"/>
            </a:solidFill>
            <a:prstDash val="solid"/>
          </a:ln>
          <a:effectLst>
            <a:outerShdw blurRad="50800" dist="38100" dir="2700000" algn="tl" rotWithShape="0">
              <a:prstClr val="black">
                <a:alpha val="40000"/>
              </a:prstClr>
            </a:outerShdw>
          </a:effectLst>
        </p:spPr>
      </p:sp>
      <p:sp>
        <p:nvSpPr>
          <p:cNvPr id="5" name="Shape 2"/>
          <p:cNvSpPr/>
          <p:nvPr/>
        </p:nvSpPr>
        <p:spPr>
          <a:xfrm>
            <a:off x="408027" y="1098590"/>
            <a:ext cx="60960" cy="1444347"/>
          </a:xfrm>
          <a:prstGeom prst="roundRect">
            <a:avLst>
              <a:gd name="adj" fmla="val 83323"/>
            </a:avLst>
          </a:prstGeom>
          <a:solidFill>
            <a:srgbClr val="DA1B2E"/>
          </a:solidFill>
          <a:ln/>
        </p:spPr>
      </p:sp>
      <p:sp>
        <p:nvSpPr>
          <p:cNvPr id="7" name="Text 4"/>
          <p:cNvSpPr/>
          <p:nvPr/>
        </p:nvSpPr>
        <p:spPr>
          <a:xfrm>
            <a:off x="605076" y="1414701"/>
            <a:ext cx="2887933" cy="198953"/>
          </a:xfrm>
          <a:prstGeom prst="rect">
            <a:avLst/>
          </a:prstGeom>
          <a:noFill/>
          <a:ln/>
        </p:spPr>
        <p:txBody>
          <a:bodyPr wrap="none" lIns="0" tIns="0" rIns="0" bIns="0" rtlCol="0" anchor="t"/>
          <a:lstStyle/>
          <a:p>
            <a:pPr marL="342900" indent="-342900" algn="l">
              <a:lnSpc>
                <a:spcPts val="1500"/>
              </a:lnSpc>
              <a:buSzPct val="100000"/>
              <a:buChar char="•"/>
            </a:pPr>
            <a:r>
              <a:rPr lang="en-US" sz="2000" b="1" dirty="0">
                <a:solidFill>
                  <a:srgbClr val="3B3535"/>
                </a:solidFill>
                <a:ea typeface="Sora Light" pitchFamily="34" charset="-122"/>
                <a:cs typeface="Sora Light" pitchFamily="34" charset="-120"/>
              </a:rPr>
              <a:t>id:</a:t>
            </a:r>
            <a:r>
              <a:rPr lang="en-US" sz="2000" dirty="0">
                <a:solidFill>
                  <a:srgbClr val="3B3535"/>
                </a:solidFill>
                <a:ea typeface="Sora Light" pitchFamily="34" charset="-122"/>
                <a:cs typeface="Sora Light" pitchFamily="34" charset="-120"/>
              </a:rPr>
              <a:t> Unique patient identifier</a:t>
            </a:r>
            <a:endParaRPr lang="en-US" sz="2000" dirty="0"/>
          </a:p>
        </p:txBody>
      </p:sp>
      <p:sp>
        <p:nvSpPr>
          <p:cNvPr id="8" name="Text 5"/>
          <p:cNvSpPr/>
          <p:nvPr/>
        </p:nvSpPr>
        <p:spPr>
          <a:xfrm>
            <a:off x="620096" y="2096666"/>
            <a:ext cx="2887933" cy="198953"/>
          </a:xfrm>
          <a:prstGeom prst="rect">
            <a:avLst/>
          </a:prstGeom>
          <a:noFill/>
          <a:ln/>
        </p:spPr>
        <p:txBody>
          <a:bodyPr wrap="none" lIns="0" tIns="0" rIns="0" bIns="0" rtlCol="0" anchor="t"/>
          <a:lstStyle/>
          <a:p>
            <a:pPr marL="342900" indent="-342900" algn="l">
              <a:lnSpc>
                <a:spcPts val="1500"/>
              </a:lnSpc>
              <a:buSzPct val="100000"/>
              <a:buChar char="•"/>
            </a:pPr>
            <a:r>
              <a:rPr lang="en-US" sz="2000" b="1" dirty="0">
                <a:solidFill>
                  <a:srgbClr val="3B3535"/>
                </a:solidFill>
                <a:ea typeface="Sora Light" pitchFamily="34" charset="-122"/>
                <a:cs typeface="Sora Light" pitchFamily="34" charset="-120"/>
              </a:rPr>
              <a:t>gender:</a:t>
            </a:r>
            <a:r>
              <a:rPr lang="en-US" sz="2000" dirty="0">
                <a:solidFill>
                  <a:srgbClr val="3B3535"/>
                </a:solidFill>
                <a:ea typeface="Sora Light" pitchFamily="34" charset="-122"/>
                <a:cs typeface="Sora Light" pitchFamily="34" charset="-120"/>
              </a:rPr>
              <a:t> Male or Female</a:t>
            </a:r>
            <a:endParaRPr lang="en-US" sz="2000" dirty="0"/>
          </a:p>
        </p:txBody>
      </p:sp>
      <p:sp>
        <p:nvSpPr>
          <p:cNvPr id="9" name="Text 6"/>
          <p:cNvSpPr/>
          <p:nvPr/>
        </p:nvSpPr>
        <p:spPr>
          <a:xfrm>
            <a:off x="4284670" y="1407033"/>
            <a:ext cx="2887933" cy="198953"/>
          </a:xfrm>
          <a:prstGeom prst="rect">
            <a:avLst/>
          </a:prstGeom>
          <a:noFill/>
          <a:ln/>
        </p:spPr>
        <p:txBody>
          <a:bodyPr wrap="none" lIns="0" tIns="0" rIns="0" bIns="0" rtlCol="0" anchor="t"/>
          <a:lstStyle/>
          <a:p>
            <a:pPr marL="342900" indent="-342900" algn="l">
              <a:lnSpc>
                <a:spcPts val="1500"/>
              </a:lnSpc>
              <a:buSzPct val="100000"/>
              <a:buChar char="•"/>
            </a:pPr>
            <a:r>
              <a:rPr lang="en-US" sz="2000" b="1" dirty="0">
                <a:solidFill>
                  <a:srgbClr val="3B3535"/>
                </a:solidFill>
                <a:ea typeface="Sora Light" pitchFamily="34" charset="-122"/>
                <a:cs typeface="Sora Light" pitchFamily="34" charset="-120"/>
              </a:rPr>
              <a:t>age:</a:t>
            </a:r>
            <a:r>
              <a:rPr lang="en-US" sz="2000" dirty="0">
                <a:solidFill>
                  <a:srgbClr val="3B3535"/>
                </a:solidFill>
                <a:ea typeface="Sora Light" pitchFamily="34" charset="-122"/>
                <a:cs typeface="Sora Light" pitchFamily="34" charset="-120"/>
              </a:rPr>
              <a:t> Age in years</a:t>
            </a:r>
            <a:endParaRPr lang="en-US" sz="2000" dirty="0"/>
          </a:p>
        </p:txBody>
      </p:sp>
      <p:sp>
        <p:nvSpPr>
          <p:cNvPr id="10" name="Text 7"/>
          <p:cNvSpPr/>
          <p:nvPr/>
        </p:nvSpPr>
        <p:spPr>
          <a:xfrm>
            <a:off x="4284670" y="2097309"/>
            <a:ext cx="2887933" cy="198953"/>
          </a:xfrm>
          <a:prstGeom prst="rect">
            <a:avLst/>
          </a:prstGeom>
          <a:noFill/>
          <a:ln/>
        </p:spPr>
        <p:txBody>
          <a:bodyPr wrap="none" lIns="0" tIns="0" rIns="0" bIns="0" rtlCol="0" anchor="t"/>
          <a:lstStyle/>
          <a:p>
            <a:pPr marL="342900" indent="-342900" algn="l">
              <a:lnSpc>
                <a:spcPts val="1500"/>
              </a:lnSpc>
              <a:buSzPct val="100000"/>
              <a:buChar char="•"/>
            </a:pPr>
            <a:r>
              <a:rPr lang="en-US" sz="2000" b="1" dirty="0">
                <a:solidFill>
                  <a:srgbClr val="3B3535"/>
                </a:solidFill>
                <a:ea typeface="Sora Light" pitchFamily="34" charset="-122"/>
                <a:cs typeface="Sora Light" pitchFamily="34" charset="-120"/>
              </a:rPr>
              <a:t>age distribution:</a:t>
            </a:r>
            <a:r>
              <a:rPr lang="en-US" sz="2000" dirty="0">
                <a:solidFill>
                  <a:srgbClr val="3B3535"/>
                </a:solidFill>
                <a:ea typeface="Sora Light" pitchFamily="34" charset="-122"/>
                <a:cs typeface="Sora Light" pitchFamily="34" charset="-120"/>
              </a:rPr>
              <a:t> Grouped age ranges</a:t>
            </a:r>
            <a:endParaRPr lang="en-US" sz="2000" dirty="0"/>
          </a:p>
        </p:txBody>
      </p:sp>
      <p:sp>
        <p:nvSpPr>
          <p:cNvPr id="11" name="Shape 8"/>
          <p:cNvSpPr/>
          <p:nvPr/>
        </p:nvSpPr>
        <p:spPr>
          <a:xfrm>
            <a:off x="423267" y="2658192"/>
            <a:ext cx="8297466" cy="1444347"/>
          </a:xfrm>
          <a:prstGeom prst="roundRect">
            <a:avLst>
              <a:gd name="adj" fmla="val 5065"/>
            </a:avLst>
          </a:prstGeom>
          <a:solidFill>
            <a:srgbClr val="FFFFFF"/>
          </a:solidFill>
          <a:ln w="15240">
            <a:solidFill>
              <a:srgbClr val="C00000"/>
            </a:solidFill>
            <a:prstDash val="solid"/>
          </a:ln>
          <a:effectLst>
            <a:outerShdw blurRad="50800" dist="38100" dir="2700000" algn="tl" rotWithShape="0">
              <a:prstClr val="black">
                <a:alpha val="40000"/>
              </a:prstClr>
            </a:outerShdw>
          </a:effectLst>
        </p:spPr>
      </p:sp>
      <p:sp>
        <p:nvSpPr>
          <p:cNvPr id="12" name="Shape 9"/>
          <p:cNvSpPr/>
          <p:nvPr/>
        </p:nvSpPr>
        <p:spPr>
          <a:xfrm>
            <a:off x="408027" y="2663785"/>
            <a:ext cx="60960" cy="1444347"/>
          </a:xfrm>
          <a:prstGeom prst="roundRect">
            <a:avLst>
              <a:gd name="adj" fmla="val 83323"/>
            </a:avLst>
          </a:prstGeom>
          <a:solidFill>
            <a:srgbClr val="DA1B2E"/>
          </a:solidFill>
          <a:ln/>
        </p:spPr>
      </p:sp>
      <p:sp>
        <p:nvSpPr>
          <p:cNvPr id="14" name="Text 11"/>
          <p:cNvSpPr/>
          <p:nvPr/>
        </p:nvSpPr>
        <p:spPr>
          <a:xfrm>
            <a:off x="605077" y="2991720"/>
            <a:ext cx="4008488" cy="235743"/>
          </a:xfrm>
          <a:prstGeom prst="rect">
            <a:avLst/>
          </a:prstGeom>
          <a:noFill/>
          <a:ln/>
        </p:spPr>
        <p:txBody>
          <a:bodyPr wrap="none" lIns="0" tIns="0" rIns="0" bIns="0" rtlCol="0" anchor="t"/>
          <a:lstStyle/>
          <a:p>
            <a:pPr marL="342900" indent="-342900" algn="l">
              <a:lnSpc>
                <a:spcPts val="1500"/>
              </a:lnSpc>
              <a:buSzPct val="100000"/>
              <a:buChar char="•"/>
            </a:pPr>
            <a:r>
              <a:rPr lang="en-US" sz="2000" b="1" dirty="0">
                <a:solidFill>
                  <a:srgbClr val="3B3535"/>
                </a:solidFill>
                <a:ea typeface="Sora Light" pitchFamily="34" charset="-122"/>
                <a:cs typeface="Sora Light" pitchFamily="34" charset="-120"/>
              </a:rPr>
              <a:t>height:</a:t>
            </a:r>
            <a:r>
              <a:rPr lang="en-US" sz="2000" dirty="0">
                <a:solidFill>
                  <a:srgbClr val="3B3535"/>
                </a:solidFill>
                <a:ea typeface="Sora Light" pitchFamily="34" charset="-122"/>
                <a:cs typeface="Sora Light" pitchFamily="34" charset="-120"/>
              </a:rPr>
              <a:t> Height in cm</a:t>
            </a:r>
            <a:endParaRPr lang="en-US" sz="2000" dirty="0"/>
          </a:p>
        </p:txBody>
      </p:sp>
      <p:sp>
        <p:nvSpPr>
          <p:cNvPr id="15" name="Text 12"/>
          <p:cNvSpPr/>
          <p:nvPr/>
        </p:nvSpPr>
        <p:spPr>
          <a:xfrm>
            <a:off x="4284670" y="2976710"/>
            <a:ext cx="4008488" cy="235743"/>
          </a:xfrm>
          <a:prstGeom prst="rect">
            <a:avLst/>
          </a:prstGeom>
          <a:noFill/>
          <a:ln/>
        </p:spPr>
        <p:txBody>
          <a:bodyPr wrap="none" lIns="0" tIns="0" rIns="0" bIns="0" rtlCol="0" anchor="t"/>
          <a:lstStyle/>
          <a:p>
            <a:pPr marL="342900" indent="-342900" algn="l">
              <a:lnSpc>
                <a:spcPts val="1500"/>
              </a:lnSpc>
              <a:buSzPct val="100000"/>
              <a:buChar char="•"/>
            </a:pPr>
            <a:r>
              <a:rPr lang="en-US" sz="2000" b="1" dirty="0">
                <a:solidFill>
                  <a:srgbClr val="3B3535"/>
                </a:solidFill>
                <a:ea typeface="Sora Light" pitchFamily="34" charset="-122"/>
                <a:cs typeface="Sora Light" pitchFamily="34" charset="-120"/>
              </a:rPr>
              <a:t>weight:</a:t>
            </a:r>
            <a:r>
              <a:rPr lang="en-US" sz="2000" dirty="0">
                <a:solidFill>
                  <a:srgbClr val="3B3535"/>
                </a:solidFill>
                <a:ea typeface="Sora Light" pitchFamily="34" charset="-122"/>
                <a:cs typeface="Sora Light" pitchFamily="34" charset="-120"/>
              </a:rPr>
              <a:t> Weight in kg</a:t>
            </a:r>
            <a:endParaRPr lang="en-US" sz="2000" dirty="0"/>
          </a:p>
        </p:txBody>
      </p:sp>
      <p:sp>
        <p:nvSpPr>
          <p:cNvPr id="16" name="Text 13"/>
          <p:cNvSpPr/>
          <p:nvPr/>
        </p:nvSpPr>
        <p:spPr>
          <a:xfrm>
            <a:off x="620096" y="3573680"/>
            <a:ext cx="4008488" cy="235743"/>
          </a:xfrm>
          <a:prstGeom prst="rect">
            <a:avLst/>
          </a:prstGeom>
          <a:noFill/>
          <a:ln/>
        </p:spPr>
        <p:txBody>
          <a:bodyPr wrap="none" lIns="0" tIns="0" rIns="0" bIns="0" rtlCol="0" anchor="t"/>
          <a:lstStyle/>
          <a:p>
            <a:pPr marL="342900" indent="-342900" algn="l">
              <a:lnSpc>
                <a:spcPts val="1500"/>
              </a:lnSpc>
              <a:buSzPct val="100000"/>
              <a:buChar char="•"/>
            </a:pPr>
            <a:r>
              <a:rPr lang="en-US" sz="2000" b="1" dirty="0">
                <a:solidFill>
                  <a:srgbClr val="3B3535"/>
                </a:solidFill>
                <a:ea typeface="Sora Light" pitchFamily="34" charset="-122"/>
                <a:cs typeface="Sora Light" pitchFamily="34" charset="-120"/>
              </a:rPr>
              <a:t>BMI:</a:t>
            </a:r>
            <a:r>
              <a:rPr lang="en-US" sz="2000" dirty="0">
                <a:solidFill>
                  <a:srgbClr val="3B3535"/>
                </a:solidFill>
                <a:ea typeface="Sora Light" pitchFamily="34" charset="-122"/>
                <a:cs typeface="Sora Light" pitchFamily="34" charset="-120"/>
              </a:rPr>
              <a:t> Body Mass Index</a:t>
            </a:r>
            <a:endParaRPr lang="en-US" sz="2000" dirty="0"/>
          </a:p>
        </p:txBody>
      </p:sp>
      <p:sp>
        <p:nvSpPr>
          <p:cNvPr id="17" name="Text 14"/>
          <p:cNvSpPr/>
          <p:nvPr/>
        </p:nvSpPr>
        <p:spPr>
          <a:xfrm>
            <a:off x="4284670" y="3588690"/>
            <a:ext cx="4008488" cy="235743"/>
          </a:xfrm>
          <a:prstGeom prst="rect">
            <a:avLst/>
          </a:prstGeom>
          <a:noFill/>
          <a:ln/>
        </p:spPr>
        <p:txBody>
          <a:bodyPr wrap="none" lIns="0" tIns="0" rIns="0" bIns="0" rtlCol="0" anchor="t"/>
          <a:lstStyle/>
          <a:p>
            <a:pPr marL="342900" indent="-342900" algn="l">
              <a:lnSpc>
                <a:spcPts val="1500"/>
              </a:lnSpc>
              <a:buSzPct val="100000"/>
              <a:buChar char="•"/>
            </a:pPr>
            <a:r>
              <a:rPr lang="en-US" sz="2000" b="1" dirty="0">
                <a:solidFill>
                  <a:srgbClr val="3B3535"/>
                </a:solidFill>
                <a:ea typeface="Sora Light" pitchFamily="34" charset="-122"/>
                <a:cs typeface="Sora Light" pitchFamily="34" charset="-120"/>
              </a:rPr>
              <a:t>BMI_Class:</a:t>
            </a:r>
            <a:r>
              <a:rPr lang="en-US" sz="2000" dirty="0">
                <a:solidFill>
                  <a:srgbClr val="3B3535"/>
                </a:solidFill>
                <a:ea typeface="Sora Light" pitchFamily="34" charset="-122"/>
                <a:cs typeface="Sora Light" pitchFamily="34" charset="-120"/>
              </a:rPr>
              <a:t> BMI category</a:t>
            </a:r>
            <a:endParaRPr lang="en-US" sz="2000" dirty="0"/>
          </a:p>
        </p:txBody>
      </p:sp>
      <p:sp>
        <p:nvSpPr>
          <p:cNvPr id="18" name="Shape 15"/>
          <p:cNvSpPr/>
          <p:nvPr/>
        </p:nvSpPr>
        <p:spPr>
          <a:xfrm>
            <a:off x="423267" y="4228981"/>
            <a:ext cx="8297466" cy="1444347"/>
          </a:xfrm>
          <a:prstGeom prst="roundRect">
            <a:avLst>
              <a:gd name="adj" fmla="val 5065"/>
            </a:avLst>
          </a:prstGeom>
          <a:solidFill>
            <a:srgbClr val="FFFFFF"/>
          </a:solidFill>
          <a:ln w="15240">
            <a:solidFill>
              <a:srgbClr val="C00000"/>
            </a:solidFill>
            <a:prstDash val="solid"/>
          </a:ln>
          <a:effectLst>
            <a:outerShdw blurRad="50800" dist="38100" dir="2700000" algn="tl" rotWithShape="0">
              <a:prstClr val="black">
                <a:alpha val="40000"/>
              </a:prstClr>
            </a:outerShdw>
          </a:effectLst>
        </p:spPr>
        <p:txBody>
          <a:bodyPr/>
          <a:lstStyle/>
          <a:p>
            <a:endParaRPr lang="en-US" dirty="0"/>
          </a:p>
        </p:txBody>
      </p:sp>
      <p:sp>
        <p:nvSpPr>
          <p:cNvPr id="19" name="Shape 16"/>
          <p:cNvSpPr/>
          <p:nvPr/>
        </p:nvSpPr>
        <p:spPr>
          <a:xfrm>
            <a:off x="408027" y="4228981"/>
            <a:ext cx="60960" cy="1444347"/>
          </a:xfrm>
          <a:prstGeom prst="roundRect">
            <a:avLst>
              <a:gd name="adj" fmla="val 83323"/>
            </a:avLst>
          </a:prstGeom>
          <a:solidFill>
            <a:srgbClr val="DA1B2E"/>
          </a:solidFill>
          <a:ln/>
        </p:spPr>
      </p:sp>
      <p:sp>
        <p:nvSpPr>
          <p:cNvPr id="21" name="Text 18"/>
          <p:cNvSpPr/>
          <p:nvPr/>
        </p:nvSpPr>
        <p:spPr>
          <a:xfrm>
            <a:off x="605077" y="4594266"/>
            <a:ext cx="4008488" cy="235743"/>
          </a:xfrm>
          <a:prstGeom prst="rect">
            <a:avLst/>
          </a:prstGeom>
          <a:noFill/>
          <a:ln/>
        </p:spPr>
        <p:txBody>
          <a:bodyPr wrap="none" lIns="0" tIns="0" rIns="0" bIns="0" rtlCol="0" anchor="t"/>
          <a:lstStyle/>
          <a:p>
            <a:pPr marL="342900" indent="-342900" algn="l">
              <a:lnSpc>
                <a:spcPts val="1500"/>
              </a:lnSpc>
              <a:buSzPct val="100000"/>
              <a:buChar char="•"/>
            </a:pPr>
            <a:r>
              <a:rPr lang="en-US" sz="2000" b="1" dirty="0">
                <a:solidFill>
                  <a:srgbClr val="3B3535"/>
                </a:solidFill>
                <a:ea typeface="Sora Light" pitchFamily="34" charset="-122"/>
                <a:cs typeface="Sora Light" pitchFamily="34" charset="-120"/>
              </a:rPr>
              <a:t>ap_hi:</a:t>
            </a:r>
            <a:r>
              <a:rPr lang="en-US" sz="2000" dirty="0">
                <a:solidFill>
                  <a:srgbClr val="3B3535"/>
                </a:solidFill>
                <a:ea typeface="Sora Light" pitchFamily="34" charset="-122"/>
                <a:cs typeface="Sora Light" pitchFamily="34" charset="-120"/>
              </a:rPr>
              <a:t> Systolic blood pressure</a:t>
            </a:r>
            <a:endParaRPr lang="en-US" sz="2000" dirty="0"/>
          </a:p>
        </p:txBody>
      </p:sp>
      <p:sp>
        <p:nvSpPr>
          <p:cNvPr id="22" name="Text 19"/>
          <p:cNvSpPr/>
          <p:nvPr/>
        </p:nvSpPr>
        <p:spPr>
          <a:xfrm>
            <a:off x="4284670" y="4603111"/>
            <a:ext cx="4008488" cy="235743"/>
          </a:xfrm>
          <a:prstGeom prst="rect">
            <a:avLst/>
          </a:prstGeom>
          <a:noFill/>
          <a:ln/>
        </p:spPr>
        <p:txBody>
          <a:bodyPr wrap="none" lIns="0" tIns="0" rIns="0" bIns="0" rtlCol="0" anchor="t"/>
          <a:lstStyle/>
          <a:p>
            <a:pPr marL="342900" indent="-342900" algn="l">
              <a:lnSpc>
                <a:spcPts val="1500"/>
              </a:lnSpc>
              <a:buSzPct val="100000"/>
              <a:buChar char="•"/>
            </a:pPr>
            <a:r>
              <a:rPr lang="en-US" sz="2000" b="1" dirty="0">
                <a:solidFill>
                  <a:srgbClr val="3B3535"/>
                </a:solidFill>
                <a:ea typeface="Sora Light" pitchFamily="34" charset="-122"/>
                <a:cs typeface="Sora Light" pitchFamily="34" charset="-120"/>
              </a:rPr>
              <a:t>ap_lo:</a:t>
            </a:r>
            <a:r>
              <a:rPr lang="en-US" sz="2000" dirty="0">
                <a:solidFill>
                  <a:srgbClr val="3B3535"/>
                </a:solidFill>
                <a:ea typeface="Sora Light" pitchFamily="34" charset="-122"/>
                <a:cs typeface="Sora Light" pitchFamily="34" charset="-120"/>
              </a:rPr>
              <a:t> Diastolic blood pressure</a:t>
            </a:r>
            <a:endParaRPr lang="en-US" sz="2000" dirty="0"/>
          </a:p>
        </p:txBody>
      </p:sp>
      <p:sp>
        <p:nvSpPr>
          <p:cNvPr id="23" name="Text 20"/>
          <p:cNvSpPr/>
          <p:nvPr/>
        </p:nvSpPr>
        <p:spPr>
          <a:xfrm>
            <a:off x="605076" y="4968396"/>
            <a:ext cx="4008488" cy="235743"/>
          </a:xfrm>
          <a:prstGeom prst="rect">
            <a:avLst/>
          </a:prstGeom>
          <a:noFill/>
          <a:ln/>
        </p:spPr>
        <p:txBody>
          <a:bodyPr wrap="none" lIns="0" tIns="0" rIns="0" bIns="0" rtlCol="0" anchor="t"/>
          <a:lstStyle/>
          <a:p>
            <a:pPr marL="342900" indent="-342900" algn="l">
              <a:lnSpc>
                <a:spcPts val="1500"/>
              </a:lnSpc>
              <a:buSzPct val="100000"/>
              <a:buChar char="•"/>
            </a:pPr>
            <a:r>
              <a:rPr lang="en-US" sz="2000" b="1" dirty="0">
                <a:solidFill>
                  <a:srgbClr val="3B3535"/>
                </a:solidFill>
                <a:ea typeface="Sora Light" pitchFamily="34" charset="-122"/>
                <a:cs typeface="Sora Light" pitchFamily="34" charset="-120"/>
              </a:rPr>
              <a:t>glucose:</a:t>
            </a:r>
            <a:r>
              <a:rPr lang="en-US" sz="2000" dirty="0">
                <a:solidFill>
                  <a:srgbClr val="3B3535"/>
                </a:solidFill>
                <a:ea typeface="Sora Light" pitchFamily="34" charset="-122"/>
                <a:cs typeface="Sora Light" pitchFamily="34" charset="-120"/>
              </a:rPr>
              <a:t> Glucose level (normal , pre diabetic , diabetic ).</a:t>
            </a:r>
            <a:endParaRPr lang="en-US" sz="2000" dirty="0"/>
          </a:p>
        </p:txBody>
      </p:sp>
      <p:sp>
        <p:nvSpPr>
          <p:cNvPr id="24" name="Text 21"/>
          <p:cNvSpPr/>
          <p:nvPr/>
        </p:nvSpPr>
        <p:spPr>
          <a:xfrm>
            <a:off x="586372" y="5322010"/>
            <a:ext cx="4008488" cy="235743"/>
          </a:xfrm>
          <a:prstGeom prst="rect">
            <a:avLst/>
          </a:prstGeom>
          <a:noFill/>
          <a:ln/>
        </p:spPr>
        <p:txBody>
          <a:bodyPr wrap="none" lIns="0" tIns="0" rIns="0" bIns="0" rtlCol="0" anchor="t"/>
          <a:lstStyle/>
          <a:p>
            <a:pPr marL="342900" indent="-342900">
              <a:lnSpc>
                <a:spcPts val="1500"/>
              </a:lnSpc>
              <a:buSzPct val="100000"/>
              <a:buFontTx/>
              <a:buChar char="•"/>
            </a:pPr>
            <a:r>
              <a:rPr lang="en-US" sz="2000" b="1" dirty="0">
                <a:solidFill>
                  <a:srgbClr val="3B3535"/>
                </a:solidFill>
                <a:ea typeface="Sora Light" pitchFamily="34" charset="-122"/>
                <a:cs typeface="Sora Light" pitchFamily="34" charset="-120"/>
              </a:rPr>
              <a:t>cholesterol:</a:t>
            </a:r>
            <a:r>
              <a:rPr lang="en-US" sz="2000" dirty="0">
                <a:solidFill>
                  <a:srgbClr val="3B3535"/>
                </a:solidFill>
                <a:ea typeface="Sora Light" pitchFamily="34" charset="-122"/>
                <a:cs typeface="Sora Light" pitchFamily="34" charset="-120"/>
              </a:rPr>
              <a:t> Cholesterol level (Normal ,Elevated, Borderline High ).</a:t>
            </a:r>
            <a:endParaRPr lang="en-US" sz="2000" dirty="0"/>
          </a:p>
        </p:txBody>
      </p:sp>
      <p:sp>
        <p:nvSpPr>
          <p:cNvPr id="25" name="Shape 22"/>
          <p:cNvSpPr/>
          <p:nvPr/>
        </p:nvSpPr>
        <p:spPr>
          <a:xfrm>
            <a:off x="423267" y="5794177"/>
            <a:ext cx="8297466" cy="1686123"/>
          </a:xfrm>
          <a:prstGeom prst="roundRect">
            <a:avLst>
              <a:gd name="adj" fmla="val 3818"/>
            </a:avLst>
          </a:prstGeom>
          <a:solidFill>
            <a:srgbClr val="FFFFFF"/>
          </a:solidFill>
          <a:ln w="15240">
            <a:solidFill>
              <a:srgbClr val="C00000"/>
            </a:solidFill>
            <a:prstDash val="solid"/>
          </a:ln>
          <a:effectLst>
            <a:outerShdw blurRad="50800" dist="38100" dir="2700000" algn="tl" rotWithShape="0">
              <a:prstClr val="black">
                <a:alpha val="40000"/>
              </a:prstClr>
            </a:outerShdw>
          </a:effectLst>
        </p:spPr>
      </p:sp>
      <p:sp>
        <p:nvSpPr>
          <p:cNvPr id="26" name="Shape 23"/>
          <p:cNvSpPr/>
          <p:nvPr/>
        </p:nvSpPr>
        <p:spPr>
          <a:xfrm>
            <a:off x="408027" y="5794177"/>
            <a:ext cx="60960" cy="1686123"/>
          </a:xfrm>
          <a:prstGeom prst="roundRect">
            <a:avLst>
              <a:gd name="adj" fmla="val 83323"/>
            </a:avLst>
          </a:prstGeom>
          <a:solidFill>
            <a:srgbClr val="DA1B2E"/>
          </a:solidFill>
          <a:ln/>
        </p:spPr>
      </p:sp>
      <p:sp>
        <p:nvSpPr>
          <p:cNvPr id="28" name="Text 25"/>
          <p:cNvSpPr/>
          <p:nvPr/>
        </p:nvSpPr>
        <p:spPr>
          <a:xfrm>
            <a:off x="605077" y="5987664"/>
            <a:ext cx="4008488" cy="235743"/>
          </a:xfrm>
          <a:prstGeom prst="rect">
            <a:avLst/>
          </a:prstGeom>
          <a:noFill/>
          <a:ln/>
        </p:spPr>
        <p:txBody>
          <a:bodyPr wrap="none" lIns="0" tIns="0" rIns="0" bIns="0" rtlCol="0" anchor="t"/>
          <a:lstStyle/>
          <a:p>
            <a:pPr marL="342900" indent="-342900" algn="l">
              <a:lnSpc>
                <a:spcPts val="1500"/>
              </a:lnSpc>
              <a:buSzPct val="100000"/>
              <a:buChar char="•"/>
            </a:pPr>
            <a:r>
              <a:rPr lang="en-US" sz="2000" b="1" dirty="0">
                <a:solidFill>
                  <a:srgbClr val="3B3535"/>
                </a:solidFill>
                <a:ea typeface="Sora Light" pitchFamily="34" charset="-122"/>
                <a:cs typeface="Sora Light" pitchFamily="34" charset="-120"/>
              </a:rPr>
              <a:t>smoke:</a:t>
            </a:r>
            <a:r>
              <a:rPr lang="en-US" sz="2000" dirty="0">
                <a:solidFill>
                  <a:srgbClr val="3B3535"/>
                </a:solidFill>
                <a:ea typeface="Sora Light" pitchFamily="34" charset="-122"/>
                <a:cs typeface="Sora Light" pitchFamily="34" charset="-120"/>
              </a:rPr>
              <a:t> Smoker or Non-smoker</a:t>
            </a:r>
            <a:endParaRPr lang="en-US" sz="2000" dirty="0"/>
          </a:p>
        </p:txBody>
      </p:sp>
      <p:sp>
        <p:nvSpPr>
          <p:cNvPr id="29" name="Text 26"/>
          <p:cNvSpPr/>
          <p:nvPr/>
        </p:nvSpPr>
        <p:spPr>
          <a:xfrm>
            <a:off x="4284670" y="6038613"/>
            <a:ext cx="4008488" cy="235743"/>
          </a:xfrm>
          <a:prstGeom prst="rect">
            <a:avLst/>
          </a:prstGeom>
          <a:noFill/>
          <a:ln/>
        </p:spPr>
        <p:txBody>
          <a:bodyPr wrap="none" lIns="0" tIns="0" rIns="0" bIns="0" rtlCol="0" anchor="t"/>
          <a:lstStyle/>
          <a:p>
            <a:pPr marL="342900" indent="-342900" algn="l">
              <a:lnSpc>
                <a:spcPts val="1500"/>
              </a:lnSpc>
              <a:buSzPct val="100000"/>
              <a:buChar char="•"/>
            </a:pPr>
            <a:r>
              <a:rPr lang="en-US" sz="2000" b="1" dirty="0">
                <a:solidFill>
                  <a:srgbClr val="3B3535"/>
                </a:solidFill>
                <a:ea typeface="Sora Light" pitchFamily="34" charset="-122"/>
                <a:cs typeface="Sora Light" pitchFamily="34" charset="-120"/>
              </a:rPr>
              <a:t>active:</a:t>
            </a:r>
            <a:r>
              <a:rPr lang="en-US" sz="2000" dirty="0">
                <a:solidFill>
                  <a:srgbClr val="3B3535"/>
                </a:solidFill>
                <a:ea typeface="Sora Light" pitchFamily="34" charset="-122"/>
                <a:cs typeface="Sora Light" pitchFamily="34" charset="-120"/>
              </a:rPr>
              <a:t> Active or Non-active</a:t>
            </a:r>
            <a:endParaRPr lang="en-US" sz="2000" dirty="0"/>
          </a:p>
        </p:txBody>
      </p:sp>
      <p:sp>
        <p:nvSpPr>
          <p:cNvPr id="30" name="Text 27"/>
          <p:cNvSpPr/>
          <p:nvPr/>
        </p:nvSpPr>
        <p:spPr>
          <a:xfrm>
            <a:off x="586372" y="6548220"/>
            <a:ext cx="4008488" cy="235743"/>
          </a:xfrm>
          <a:prstGeom prst="rect">
            <a:avLst/>
          </a:prstGeom>
          <a:noFill/>
          <a:ln/>
        </p:spPr>
        <p:txBody>
          <a:bodyPr wrap="none" lIns="0" tIns="0" rIns="0" bIns="0" rtlCol="0" anchor="t"/>
          <a:lstStyle/>
          <a:p>
            <a:pPr marL="342900" indent="-342900" algn="l">
              <a:lnSpc>
                <a:spcPts val="1500"/>
              </a:lnSpc>
              <a:buSzPct val="100000"/>
              <a:buChar char="•"/>
            </a:pPr>
            <a:r>
              <a:rPr lang="en-US" sz="2000" b="1" dirty="0">
                <a:solidFill>
                  <a:srgbClr val="3B3535"/>
                </a:solidFill>
                <a:ea typeface="Sora Light" pitchFamily="34" charset="-122"/>
                <a:cs typeface="Sora Light" pitchFamily="34" charset="-120"/>
              </a:rPr>
              <a:t>Alcohol:</a:t>
            </a:r>
            <a:r>
              <a:rPr lang="en-US" sz="2000" dirty="0">
                <a:solidFill>
                  <a:srgbClr val="3B3535"/>
                </a:solidFill>
                <a:ea typeface="Sora Light" pitchFamily="34" charset="-122"/>
                <a:cs typeface="Sora Light" pitchFamily="34" charset="-120"/>
              </a:rPr>
              <a:t> Alcohol , non-Alcohol</a:t>
            </a:r>
            <a:endParaRPr lang="en-US" sz="2000" dirty="0"/>
          </a:p>
        </p:txBody>
      </p:sp>
      <p:sp>
        <p:nvSpPr>
          <p:cNvPr id="31" name="Text 28"/>
          <p:cNvSpPr/>
          <p:nvPr/>
        </p:nvSpPr>
        <p:spPr>
          <a:xfrm>
            <a:off x="4284670" y="7078131"/>
            <a:ext cx="4008488" cy="235743"/>
          </a:xfrm>
          <a:prstGeom prst="rect">
            <a:avLst/>
          </a:prstGeom>
          <a:noFill/>
          <a:ln/>
        </p:spPr>
        <p:txBody>
          <a:bodyPr wrap="none" lIns="0" tIns="0" rIns="0" bIns="0" rtlCol="0" anchor="t"/>
          <a:lstStyle/>
          <a:p>
            <a:pPr marL="342900" indent="-342900" algn="l">
              <a:lnSpc>
                <a:spcPts val="1500"/>
              </a:lnSpc>
              <a:buSzPct val="100000"/>
              <a:buChar char="•"/>
            </a:pPr>
            <a:r>
              <a:rPr lang="en-US" sz="2000" b="1" dirty="0">
                <a:solidFill>
                  <a:srgbClr val="3B3535"/>
                </a:solidFill>
                <a:ea typeface="Sora Light" pitchFamily="34" charset="-122"/>
                <a:cs typeface="Sora Light" pitchFamily="34" charset="-120"/>
              </a:rPr>
              <a:t>Blood pressure:</a:t>
            </a:r>
            <a:r>
              <a:rPr lang="en-US" sz="2000" dirty="0">
                <a:solidFill>
                  <a:srgbClr val="3B3535"/>
                </a:solidFill>
                <a:ea typeface="Sora Light" pitchFamily="34" charset="-122"/>
                <a:cs typeface="Sora Light" pitchFamily="34" charset="-120"/>
              </a:rPr>
              <a:t>(Normal, Type1, Type2)</a:t>
            </a:r>
            <a:endParaRPr lang="en-US" sz="2000" dirty="0"/>
          </a:p>
        </p:txBody>
      </p:sp>
      <p:sp>
        <p:nvSpPr>
          <p:cNvPr id="32" name="Text 29"/>
          <p:cNvSpPr/>
          <p:nvPr/>
        </p:nvSpPr>
        <p:spPr>
          <a:xfrm>
            <a:off x="4284670" y="6558372"/>
            <a:ext cx="4008488" cy="235743"/>
          </a:xfrm>
          <a:prstGeom prst="rect">
            <a:avLst/>
          </a:prstGeom>
          <a:noFill/>
          <a:ln/>
        </p:spPr>
        <p:txBody>
          <a:bodyPr wrap="none" lIns="0" tIns="0" rIns="0" bIns="0" rtlCol="0" anchor="t"/>
          <a:lstStyle/>
          <a:p>
            <a:pPr marL="342900" indent="-342900" algn="l">
              <a:lnSpc>
                <a:spcPts val="1500"/>
              </a:lnSpc>
              <a:buSzPct val="100000"/>
              <a:buChar char="•"/>
            </a:pPr>
            <a:r>
              <a:rPr lang="en-US" sz="2000" b="1" dirty="0">
                <a:solidFill>
                  <a:srgbClr val="3B3535"/>
                </a:solidFill>
                <a:ea typeface="Sora Light" pitchFamily="34" charset="-122"/>
                <a:cs typeface="Sora Light" pitchFamily="34" charset="-120"/>
              </a:rPr>
              <a:t>BP_Class:</a:t>
            </a:r>
            <a:r>
              <a:rPr lang="en-US" sz="2000" dirty="0">
                <a:solidFill>
                  <a:srgbClr val="3B3535"/>
                </a:solidFill>
                <a:ea typeface="Sora Light" pitchFamily="34" charset="-122"/>
                <a:cs typeface="Sora Light" pitchFamily="34" charset="-120"/>
              </a:rPr>
              <a:t> Blood pressure category</a:t>
            </a:r>
            <a:endParaRPr lang="en-US" sz="2000" dirty="0"/>
          </a:p>
        </p:txBody>
      </p:sp>
      <p:sp>
        <p:nvSpPr>
          <p:cNvPr id="33" name="Text 30"/>
          <p:cNvSpPr/>
          <p:nvPr/>
        </p:nvSpPr>
        <p:spPr>
          <a:xfrm>
            <a:off x="620096" y="7063677"/>
            <a:ext cx="4008488" cy="235743"/>
          </a:xfrm>
          <a:prstGeom prst="rect">
            <a:avLst/>
          </a:prstGeom>
          <a:noFill/>
          <a:ln/>
        </p:spPr>
        <p:txBody>
          <a:bodyPr wrap="none" lIns="0" tIns="0" rIns="0" bIns="0" rtlCol="0" anchor="t"/>
          <a:lstStyle/>
          <a:p>
            <a:pPr marL="342900" indent="-342900" algn="l">
              <a:lnSpc>
                <a:spcPts val="1500"/>
              </a:lnSpc>
              <a:buSzPct val="100000"/>
              <a:buChar char="•"/>
            </a:pPr>
            <a:r>
              <a:rPr lang="en-US" sz="2000" b="1" dirty="0">
                <a:solidFill>
                  <a:srgbClr val="3B3535"/>
                </a:solidFill>
                <a:ea typeface="Sora Light" pitchFamily="34" charset="-122"/>
                <a:cs typeface="Sora Light" pitchFamily="34" charset="-120"/>
              </a:rPr>
              <a:t>CVD:</a:t>
            </a:r>
            <a:r>
              <a:rPr lang="en-US" sz="2000" dirty="0">
                <a:solidFill>
                  <a:srgbClr val="3B3535"/>
                </a:solidFill>
                <a:ea typeface="Sora Light" pitchFamily="34" charset="-122"/>
                <a:cs typeface="Sora Light" pitchFamily="34" charset="-120"/>
              </a:rPr>
              <a:t> Has disease or Not</a:t>
            </a:r>
            <a:endParaRPr lang="en-US" sz="2000" dirty="0"/>
          </a:p>
        </p:txBody>
      </p:sp>
      <p:pic>
        <p:nvPicPr>
          <p:cNvPr id="34" name="Image 0" descr="preencoded.png">
            <a:extLst>
              <a:ext uri="{FF2B5EF4-FFF2-40B4-BE49-F238E27FC236}">
                <a16:creationId xmlns:a16="http://schemas.microsoft.com/office/drawing/2014/main" id="{10E8D075-DCB9-0EBE-47D2-E8BF68227D15}"/>
              </a:ext>
            </a:extLst>
          </p:cNvPr>
          <p:cNvPicPr>
            <a:picLocks noChangeAspect="1"/>
          </p:cNvPicPr>
          <p:nvPr/>
        </p:nvPicPr>
        <p:blipFill>
          <a:blip r:embed="rId3"/>
          <a:stretch>
            <a:fillRect/>
          </a:stretch>
        </p:blipFill>
        <p:spPr>
          <a:xfrm>
            <a:off x="9122561" y="-6668"/>
            <a:ext cx="5486400" cy="8229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E4B375-851E-017C-DB17-7CAE1FCB42CA}"/>
              </a:ext>
            </a:extLst>
          </p:cNvPr>
          <p:cNvPicPr>
            <a:picLocks noChangeAspect="1"/>
          </p:cNvPicPr>
          <p:nvPr/>
        </p:nvPicPr>
        <p:blipFill>
          <a:blip r:embed="rId3">
            <a:extLst>
              <a:ext uri="{28A0092B-C50C-407E-A947-70E740481C1C}">
                <a14:useLocalDpi xmlns:a14="http://schemas.microsoft.com/office/drawing/2010/main" val="0"/>
              </a:ext>
            </a:extLst>
          </a:blip>
          <a:srcRect t="13590" r="13358" b="8611"/>
          <a:stretch>
            <a:fillRect/>
          </a:stretch>
        </p:blipFill>
        <p:spPr>
          <a:xfrm>
            <a:off x="0" y="-16988"/>
            <a:ext cx="14630400" cy="8304617"/>
          </a:xfrm>
          <a:prstGeom prst="rect">
            <a:avLst/>
          </a:prstGeom>
          <a:effectLst>
            <a:outerShdw blurRad="50800" dist="38100" dir="2700000" algn="tl" rotWithShape="0">
              <a:prstClr val="black">
                <a:alpha val="40000"/>
              </a:prstClr>
            </a:outerShdw>
          </a:effectLst>
        </p:spPr>
      </p:pic>
      <p:pic>
        <p:nvPicPr>
          <p:cNvPr id="2" name="Image 0" descr="preencoded.png"/>
          <p:cNvPicPr>
            <a:picLocks noChangeAspect="1"/>
          </p:cNvPicPr>
          <p:nvPr/>
        </p:nvPicPr>
        <p:blipFill>
          <a:blip r:embed="rId4"/>
          <a:stretch>
            <a:fillRect/>
          </a:stretch>
        </p:blipFill>
        <p:spPr>
          <a:xfrm>
            <a:off x="0" y="0"/>
            <a:ext cx="5486400" cy="8229600"/>
          </a:xfrm>
          <a:prstGeom prst="rect">
            <a:avLst/>
          </a:prstGeom>
        </p:spPr>
      </p:pic>
      <p:sp>
        <p:nvSpPr>
          <p:cNvPr id="3" name="Text 0"/>
          <p:cNvSpPr/>
          <p:nvPr/>
        </p:nvSpPr>
        <p:spPr>
          <a:xfrm>
            <a:off x="5486400" y="3402092"/>
            <a:ext cx="9144000" cy="1425416"/>
          </a:xfrm>
          <a:prstGeom prst="rect">
            <a:avLst/>
          </a:prstGeom>
          <a:noFill/>
          <a:ln/>
        </p:spPr>
        <p:txBody>
          <a:bodyPr wrap="square" lIns="0" tIns="0" rIns="0" bIns="0" rtlCol="0" anchor="t"/>
          <a:lstStyle/>
          <a:p>
            <a:pPr marL="0" indent="0" algn="ctr">
              <a:lnSpc>
                <a:spcPts val="5600"/>
              </a:lnSpc>
              <a:buNone/>
            </a:pPr>
            <a:r>
              <a:rPr lang="en-US" sz="4450" b="1" dirty="0">
                <a:solidFill>
                  <a:srgbClr val="1F1E1E"/>
                </a:solidFill>
                <a:ea typeface="Sora Semi Bold" pitchFamily="34" charset="-122"/>
                <a:cs typeface="Sora Semi Bold" pitchFamily="34" charset="-120"/>
              </a:rPr>
              <a:t>Data Cleaning for Heart </a:t>
            </a:r>
          </a:p>
          <a:p>
            <a:pPr marL="0" indent="0" algn="ctr">
              <a:lnSpc>
                <a:spcPts val="5600"/>
              </a:lnSpc>
              <a:buNone/>
            </a:pPr>
            <a:r>
              <a:rPr lang="en-US" sz="4450" b="1" dirty="0">
                <a:solidFill>
                  <a:srgbClr val="1F1E1E"/>
                </a:solidFill>
                <a:ea typeface="Sora Semi Bold" pitchFamily="34" charset="-122"/>
                <a:cs typeface="Sora Semi Bold" pitchFamily="34" charset="-120"/>
              </a:rPr>
              <a:t>Disease Analysis</a:t>
            </a:r>
            <a:endParaRPr lang="en-US" sz="4450"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BC3928-612A-F3E3-92E6-1D82D172050B}"/>
              </a:ext>
            </a:extLst>
          </p:cNvPr>
          <p:cNvPicPr>
            <a:picLocks noChangeAspect="1"/>
          </p:cNvPicPr>
          <p:nvPr/>
        </p:nvPicPr>
        <p:blipFill>
          <a:blip r:embed="rId3">
            <a:extLst>
              <a:ext uri="{28A0092B-C50C-407E-A947-70E740481C1C}">
                <a14:useLocalDpi xmlns:a14="http://schemas.microsoft.com/office/drawing/2010/main" val="0"/>
              </a:ext>
            </a:extLst>
          </a:blip>
          <a:srcRect t="13590" r="13358" b="8611"/>
          <a:stretch>
            <a:fillRect/>
          </a:stretch>
        </p:blipFill>
        <p:spPr>
          <a:xfrm>
            <a:off x="0" y="-16988"/>
            <a:ext cx="14630400" cy="8304617"/>
          </a:xfrm>
          <a:prstGeom prst="rect">
            <a:avLst/>
          </a:prstGeom>
          <a:effectLst>
            <a:outerShdw blurRad="50800" dist="38100" dir="2700000" algn="tl" rotWithShape="0">
              <a:prstClr val="black">
                <a:alpha val="40000"/>
              </a:prstClr>
            </a:outerShdw>
          </a:effectLst>
        </p:spPr>
      </p:pic>
      <p:sp>
        <p:nvSpPr>
          <p:cNvPr id="3" name="Text 1"/>
          <p:cNvSpPr/>
          <p:nvPr/>
        </p:nvSpPr>
        <p:spPr>
          <a:xfrm>
            <a:off x="602157" y="230608"/>
            <a:ext cx="12932042" cy="712708"/>
          </a:xfrm>
          <a:prstGeom prst="rect">
            <a:avLst/>
          </a:prstGeom>
          <a:noFill/>
          <a:ln/>
        </p:spPr>
        <p:txBody>
          <a:bodyPr wrap="none" lIns="0" tIns="0" rIns="0" bIns="0" rtlCol="0" anchor="t"/>
          <a:lstStyle/>
          <a:p>
            <a:pPr algn="ctr">
              <a:lnSpc>
                <a:spcPts val="5600"/>
              </a:lnSpc>
            </a:pPr>
            <a:r>
              <a:rPr lang="en-US" sz="4450" dirty="0">
                <a:solidFill>
                  <a:srgbClr val="1F1E1E"/>
                </a:solidFill>
                <a:ea typeface="Sora Semi Bold" pitchFamily="34" charset="-122"/>
                <a:cs typeface="Sora Semi Bold" pitchFamily="34" charset="-120"/>
              </a:rPr>
              <a:t>Data Cleaning</a:t>
            </a:r>
            <a:endParaRPr lang="en-US" sz="4450" dirty="0"/>
          </a:p>
        </p:txBody>
      </p:sp>
      <p:sp>
        <p:nvSpPr>
          <p:cNvPr id="4" name="Shape 2"/>
          <p:cNvSpPr/>
          <p:nvPr/>
        </p:nvSpPr>
        <p:spPr>
          <a:xfrm>
            <a:off x="632636" y="1100757"/>
            <a:ext cx="4014623" cy="3312319"/>
          </a:xfrm>
          <a:prstGeom prst="roundRect">
            <a:avLst>
              <a:gd name="adj" fmla="val 4110"/>
            </a:avLst>
          </a:prstGeom>
          <a:solidFill>
            <a:srgbClr val="FFFFFF"/>
          </a:solidFill>
          <a:ln w="30480">
            <a:solidFill>
              <a:srgbClr val="DFB8BC"/>
            </a:solidFill>
            <a:prstDash val="solid"/>
          </a:ln>
          <a:effectLst>
            <a:outerShdw blurRad="50800" dist="38100" dir="2700000" algn="tl" rotWithShape="0">
              <a:prstClr val="black">
                <a:alpha val="40000"/>
              </a:prstClr>
            </a:outerShdw>
          </a:effectLst>
        </p:spPr>
        <p:txBody>
          <a:bodyPr/>
          <a:lstStyle/>
          <a:p>
            <a:endParaRPr lang="en-US"/>
          </a:p>
        </p:txBody>
      </p:sp>
      <p:sp>
        <p:nvSpPr>
          <p:cNvPr id="5" name="Shape 3"/>
          <p:cNvSpPr/>
          <p:nvPr/>
        </p:nvSpPr>
        <p:spPr>
          <a:xfrm>
            <a:off x="602156" y="1100757"/>
            <a:ext cx="115799" cy="3312319"/>
          </a:xfrm>
          <a:prstGeom prst="roundRect">
            <a:avLst>
              <a:gd name="adj" fmla="val 74638"/>
            </a:avLst>
          </a:prstGeom>
          <a:solidFill>
            <a:srgbClr val="DA1B2E"/>
          </a:solidFill>
          <a:ln/>
        </p:spPr>
        <p:txBody>
          <a:bodyPr/>
          <a:lstStyle/>
          <a:p>
            <a:endParaRPr lang="en-US"/>
          </a:p>
        </p:txBody>
      </p:sp>
      <p:sp>
        <p:nvSpPr>
          <p:cNvPr id="6" name="Text 4"/>
          <p:cNvSpPr/>
          <p:nvPr/>
        </p:nvSpPr>
        <p:spPr>
          <a:xfrm>
            <a:off x="971131" y="1347812"/>
            <a:ext cx="3249152" cy="397877"/>
          </a:xfrm>
          <a:prstGeom prst="rect">
            <a:avLst/>
          </a:prstGeom>
          <a:noFill/>
          <a:ln/>
        </p:spPr>
        <p:txBody>
          <a:bodyPr wrap="none" lIns="0" tIns="0" rIns="0" bIns="0" rtlCol="0" anchor="t"/>
          <a:lstStyle/>
          <a:p>
            <a:pPr marL="0" indent="0" algn="l">
              <a:lnSpc>
                <a:spcPts val="3350"/>
              </a:lnSpc>
              <a:buNone/>
            </a:pPr>
            <a:r>
              <a:rPr lang="en-US" sz="2650" dirty="0">
                <a:solidFill>
                  <a:srgbClr val="3B3535"/>
                </a:solidFill>
                <a:ea typeface="Sora Semi Bold" pitchFamily="34" charset="-122"/>
                <a:cs typeface="Sora Semi Bold" pitchFamily="34" charset="-120"/>
              </a:rPr>
              <a:t>Importing Libraries</a:t>
            </a:r>
            <a:endParaRPr lang="en-US" sz="2650" dirty="0"/>
          </a:p>
        </p:txBody>
      </p:sp>
      <p:sp>
        <p:nvSpPr>
          <p:cNvPr id="7" name="Text 5"/>
          <p:cNvSpPr/>
          <p:nvPr/>
        </p:nvSpPr>
        <p:spPr>
          <a:xfrm>
            <a:off x="971130" y="1905263"/>
            <a:ext cx="3458471" cy="2258515"/>
          </a:xfrm>
          <a:prstGeom prst="rect">
            <a:avLst/>
          </a:prstGeom>
          <a:noFill/>
          <a:ln/>
        </p:spPr>
        <p:txBody>
          <a:bodyPr wrap="square" lIns="0" tIns="0" rIns="0" bIns="0" rtlCol="0" anchor="t"/>
          <a:lstStyle/>
          <a:p>
            <a:pPr marL="0" indent="0" algn="l">
              <a:lnSpc>
                <a:spcPts val="2700"/>
              </a:lnSpc>
              <a:buNone/>
            </a:pPr>
            <a:r>
              <a:rPr lang="en-US" dirty="0">
                <a:solidFill>
                  <a:srgbClr val="3B3535"/>
                </a:solidFill>
                <a:ea typeface="Sora Light" pitchFamily="34" charset="-122"/>
                <a:cs typeface="Sora Light" pitchFamily="34" charset="-120"/>
              </a:rPr>
              <a:t>We begin by importing the Pandas</a:t>
            </a:r>
            <a:r>
              <a:rPr lang="en-US" b="1" dirty="0">
                <a:solidFill>
                  <a:srgbClr val="3B3535"/>
                </a:solidFill>
                <a:ea typeface="Sora Light" pitchFamily="34" charset="-122"/>
                <a:cs typeface="Sora Light" pitchFamily="34" charset="-120"/>
              </a:rPr>
              <a:t> </a:t>
            </a:r>
            <a:r>
              <a:rPr lang="en-US" dirty="0">
                <a:solidFill>
                  <a:srgbClr val="3B3535"/>
                </a:solidFill>
                <a:ea typeface="Sora Light" pitchFamily="34" charset="-122"/>
                <a:cs typeface="Sora Light" pitchFamily="34" charset="-120"/>
              </a:rPr>
              <a:t>library, a fundamental tool for data manipulation and analysis in Python. It provides powerful data structures like </a:t>
            </a:r>
            <a:r>
              <a:rPr lang="en-US" dirty="0" err="1">
                <a:solidFill>
                  <a:srgbClr val="3B3535"/>
                </a:solidFill>
                <a:ea typeface="Sora Light" pitchFamily="34" charset="-122"/>
                <a:cs typeface="Sora Light" pitchFamily="34" charset="-120"/>
              </a:rPr>
              <a:t>DataFrames</a:t>
            </a:r>
            <a:r>
              <a:rPr lang="en-US" dirty="0">
                <a:solidFill>
                  <a:srgbClr val="3B3535"/>
                </a:solidFill>
                <a:ea typeface="Sora Light" pitchFamily="34" charset="-122"/>
                <a:cs typeface="Sora Light" pitchFamily="34" charset="-120"/>
              </a:rPr>
              <a:t>, essential for handling tabular data.</a:t>
            </a:r>
            <a:endParaRPr lang="en-US" dirty="0"/>
          </a:p>
        </p:txBody>
      </p:sp>
      <p:sp>
        <p:nvSpPr>
          <p:cNvPr id="8" name="Shape 6"/>
          <p:cNvSpPr/>
          <p:nvPr/>
        </p:nvSpPr>
        <p:spPr>
          <a:xfrm>
            <a:off x="5076049" y="1100757"/>
            <a:ext cx="4014623" cy="3312319"/>
          </a:xfrm>
          <a:prstGeom prst="roundRect">
            <a:avLst>
              <a:gd name="adj" fmla="val 4110"/>
            </a:avLst>
          </a:prstGeom>
          <a:solidFill>
            <a:srgbClr val="FFFFFF"/>
          </a:solidFill>
          <a:ln w="30480">
            <a:solidFill>
              <a:srgbClr val="DFB8BC"/>
            </a:solidFill>
            <a:prstDash val="solid"/>
          </a:ln>
          <a:effectLst>
            <a:outerShdw blurRad="50800" dist="38100" dir="2700000" algn="tl" rotWithShape="0">
              <a:prstClr val="black">
                <a:alpha val="40000"/>
              </a:prstClr>
            </a:outerShdw>
          </a:effectLst>
        </p:spPr>
        <p:txBody>
          <a:bodyPr/>
          <a:lstStyle/>
          <a:p>
            <a:endParaRPr lang="en-US"/>
          </a:p>
        </p:txBody>
      </p:sp>
      <p:sp>
        <p:nvSpPr>
          <p:cNvPr id="9" name="Shape 7"/>
          <p:cNvSpPr/>
          <p:nvPr/>
        </p:nvSpPr>
        <p:spPr>
          <a:xfrm>
            <a:off x="5045569" y="1100757"/>
            <a:ext cx="115799" cy="3312319"/>
          </a:xfrm>
          <a:prstGeom prst="roundRect">
            <a:avLst>
              <a:gd name="adj" fmla="val 74638"/>
            </a:avLst>
          </a:prstGeom>
          <a:solidFill>
            <a:srgbClr val="DA1B2E"/>
          </a:solidFill>
          <a:ln/>
        </p:spPr>
        <p:txBody>
          <a:bodyPr/>
          <a:lstStyle/>
          <a:p>
            <a:endParaRPr lang="en-US"/>
          </a:p>
        </p:txBody>
      </p:sp>
      <p:sp>
        <p:nvSpPr>
          <p:cNvPr id="10" name="Text 8"/>
          <p:cNvSpPr/>
          <p:nvPr/>
        </p:nvSpPr>
        <p:spPr>
          <a:xfrm>
            <a:off x="5414542" y="1347812"/>
            <a:ext cx="3341995" cy="397877"/>
          </a:xfrm>
          <a:prstGeom prst="rect">
            <a:avLst/>
          </a:prstGeom>
          <a:noFill/>
          <a:ln/>
        </p:spPr>
        <p:txBody>
          <a:bodyPr wrap="none" lIns="0" tIns="0" rIns="0" bIns="0" rtlCol="0" anchor="t"/>
          <a:lstStyle/>
          <a:p>
            <a:pPr marL="0" indent="0" algn="l">
              <a:lnSpc>
                <a:spcPts val="3350"/>
              </a:lnSpc>
              <a:buNone/>
            </a:pPr>
            <a:r>
              <a:rPr lang="en-US" sz="2650" dirty="0">
                <a:solidFill>
                  <a:srgbClr val="3B3535"/>
                </a:solidFill>
                <a:ea typeface="Sora Semi Bold" pitchFamily="34" charset="-122"/>
                <a:cs typeface="Sora Semi Bold" pitchFamily="34" charset="-120"/>
              </a:rPr>
              <a:t>Loading the Dataset</a:t>
            </a:r>
            <a:endParaRPr lang="en-US" sz="2650" dirty="0"/>
          </a:p>
        </p:txBody>
      </p:sp>
      <p:sp>
        <p:nvSpPr>
          <p:cNvPr id="11" name="Text 9"/>
          <p:cNvSpPr/>
          <p:nvPr/>
        </p:nvSpPr>
        <p:spPr>
          <a:xfrm>
            <a:off x="5414542" y="1905263"/>
            <a:ext cx="3458471" cy="1935870"/>
          </a:xfrm>
          <a:prstGeom prst="rect">
            <a:avLst/>
          </a:prstGeom>
          <a:noFill/>
          <a:ln/>
        </p:spPr>
        <p:txBody>
          <a:bodyPr wrap="square" lIns="0" tIns="0" rIns="0" bIns="0" rtlCol="0" anchor="t"/>
          <a:lstStyle/>
          <a:p>
            <a:pPr marL="0" indent="0" algn="l">
              <a:lnSpc>
                <a:spcPts val="2700"/>
              </a:lnSpc>
              <a:buNone/>
            </a:pPr>
            <a:r>
              <a:rPr lang="en-US" dirty="0">
                <a:solidFill>
                  <a:srgbClr val="3B3535"/>
                </a:solidFill>
                <a:ea typeface="Sora Light" pitchFamily="34" charset="-122"/>
                <a:cs typeface="Sora Light" pitchFamily="34" charset="-120"/>
              </a:rPr>
              <a:t>Next, the raw dataset is loaded from an Excel file into a Pandas DataFrame. This step transforms the data into an accessible format, ready for immediate viewing and preprocessing</a:t>
            </a:r>
            <a:r>
              <a:rPr lang="en-US" sz="1700" dirty="0">
                <a:solidFill>
                  <a:srgbClr val="3B3535"/>
                </a:solidFill>
                <a:ea typeface="Sora Light" pitchFamily="34" charset="-122"/>
                <a:cs typeface="Sora Light" pitchFamily="34" charset="-120"/>
              </a:rPr>
              <a:t>.</a:t>
            </a:r>
            <a:endParaRPr lang="en-US" sz="1700" dirty="0"/>
          </a:p>
        </p:txBody>
      </p:sp>
      <p:sp>
        <p:nvSpPr>
          <p:cNvPr id="12" name="Shape 10"/>
          <p:cNvSpPr/>
          <p:nvPr/>
        </p:nvSpPr>
        <p:spPr>
          <a:xfrm>
            <a:off x="9519462" y="1100757"/>
            <a:ext cx="4014736" cy="3312319"/>
          </a:xfrm>
          <a:prstGeom prst="roundRect">
            <a:avLst>
              <a:gd name="adj" fmla="val 4110"/>
            </a:avLst>
          </a:prstGeom>
          <a:solidFill>
            <a:srgbClr val="FFFFFF"/>
          </a:solidFill>
          <a:ln w="30480">
            <a:solidFill>
              <a:srgbClr val="DFB8BC"/>
            </a:solidFill>
            <a:prstDash val="solid"/>
          </a:ln>
          <a:effectLst>
            <a:outerShdw blurRad="50800" dist="38100" dir="2700000" algn="tl" rotWithShape="0">
              <a:prstClr val="black">
                <a:alpha val="40000"/>
              </a:prstClr>
            </a:outerShdw>
          </a:effectLst>
        </p:spPr>
        <p:txBody>
          <a:bodyPr/>
          <a:lstStyle/>
          <a:p>
            <a:endParaRPr lang="en-US"/>
          </a:p>
        </p:txBody>
      </p:sp>
      <p:sp>
        <p:nvSpPr>
          <p:cNvPr id="13" name="Shape 11"/>
          <p:cNvSpPr/>
          <p:nvPr/>
        </p:nvSpPr>
        <p:spPr>
          <a:xfrm>
            <a:off x="9488981" y="1100757"/>
            <a:ext cx="115799" cy="3312319"/>
          </a:xfrm>
          <a:prstGeom prst="roundRect">
            <a:avLst>
              <a:gd name="adj" fmla="val 74638"/>
            </a:avLst>
          </a:prstGeom>
          <a:solidFill>
            <a:srgbClr val="DA1B2E"/>
          </a:solidFill>
          <a:ln/>
        </p:spPr>
        <p:txBody>
          <a:bodyPr/>
          <a:lstStyle/>
          <a:p>
            <a:endParaRPr lang="en-US"/>
          </a:p>
        </p:txBody>
      </p:sp>
      <p:sp>
        <p:nvSpPr>
          <p:cNvPr id="14" name="Text 12"/>
          <p:cNvSpPr/>
          <p:nvPr/>
        </p:nvSpPr>
        <p:spPr>
          <a:xfrm>
            <a:off x="9857955" y="1347812"/>
            <a:ext cx="3458585" cy="795755"/>
          </a:xfrm>
          <a:prstGeom prst="rect">
            <a:avLst/>
          </a:prstGeom>
          <a:noFill/>
          <a:ln/>
        </p:spPr>
        <p:txBody>
          <a:bodyPr wrap="square" lIns="0" tIns="0" rIns="0" bIns="0" rtlCol="0" anchor="t"/>
          <a:lstStyle/>
          <a:p>
            <a:pPr marL="0" indent="0" algn="l">
              <a:lnSpc>
                <a:spcPts val="3350"/>
              </a:lnSpc>
              <a:buNone/>
            </a:pPr>
            <a:r>
              <a:rPr lang="en-US" sz="2650" dirty="0">
                <a:solidFill>
                  <a:srgbClr val="3B3535"/>
                </a:solidFill>
                <a:ea typeface="Sora Semi Bold" pitchFamily="34" charset="-122"/>
                <a:cs typeface="Sora Semi Bold" pitchFamily="34" charset="-120"/>
              </a:rPr>
              <a:t>Initial Data Overview</a:t>
            </a:r>
            <a:endParaRPr lang="en-US" sz="2650" dirty="0"/>
          </a:p>
        </p:txBody>
      </p:sp>
      <p:sp>
        <p:nvSpPr>
          <p:cNvPr id="15" name="Text 13"/>
          <p:cNvSpPr/>
          <p:nvPr/>
        </p:nvSpPr>
        <p:spPr>
          <a:xfrm>
            <a:off x="9827476" y="1929777"/>
            <a:ext cx="3458585" cy="1935870"/>
          </a:xfrm>
          <a:prstGeom prst="rect">
            <a:avLst/>
          </a:prstGeom>
          <a:noFill/>
          <a:ln/>
        </p:spPr>
        <p:txBody>
          <a:bodyPr wrap="square" lIns="0" tIns="0" rIns="0" bIns="0" rtlCol="0" anchor="t"/>
          <a:lstStyle/>
          <a:p>
            <a:pPr marL="0" indent="0" algn="l">
              <a:lnSpc>
                <a:spcPts val="2700"/>
              </a:lnSpc>
              <a:buNone/>
            </a:pPr>
            <a:r>
              <a:rPr lang="en-US" dirty="0">
                <a:solidFill>
                  <a:srgbClr val="3B3535"/>
                </a:solidFill>
                <a:ea typeface="Sora Light" pitchFamily="34" charset="-122"/>
                <a:cs typeface="Sora Light" pitchFamily="34" charset="-120"/>
              </a:rPr>
              <a:t>To get a quick glimpse of our data's structure, we display the first</a:t>
            </a:r>
            <a:r>
              <a:rPr lang="en-US" b="1" dirty="0">
                <a:solidFill>
                  <a:srgbClr val="3B3535"/>
                </a:solidFill>
                <a:ea typeface="Sora Light" pitchFamily="34" charset="-122"/>
                <a:cs typeface="Sora Light" pitchFamily="34" charset="-120"/>
              </a:rPr>
              <a:t> </a:t>
            </a:r>
            <a:r>
              <a:rPr lang="en-US" dirty="0">
                <a:solidFill>
                  <a:srgbClr val="3B3535"/>
                </a:solidFill>
                <a:ea typeface="Sora Light" pitchFamily="34" charset="-122"/>
                <a:cs typeface="Sora Light" pitchFamily="34" charset="-120"/>
              </a:rPr>
              <a:t>few</a:t>
            </a:r>
            <a:r>
              <a:rPr lang="en-US" b="1" dirty="0">
                <a:solidFill>
                  <a:srgbClr val="3B3535"/>
                </a:solidFill>
                <a:ea typeface="Sora Light" pitchFamily="34" charset="-122"/>
                <a:cs typeface="Sora Light" pitchFamily="34" charset="-120"/>
              </a:rPr>
              <a:t> </a:t>
            </a:r>
            <a:r>
              <a:rPr lang="en-US" dirty="0">
                <a:solidFill>
                  <a:srgbClr val="3B3535"/>
                </a:solidFill>
                <a:ea typeface="Sora Light" pitchFamily="34" charset="-122"/>
                <a:cs typeface="Sora Light" pitchFamily="34" charset="-120"/>
              </a:rPr>
              <a:t>rows. This reveals column names, data types, and sample values, guiding our initial cleaning strategy.</a:t>
            </a:r>
            <a:endParaRPr lang="en-US" dirty="0"/>
          </a:p>
        </p:txBody>
      </p:sp>
      <p:sp>
        <p:nvSpPr>
          <p:cNvPr id="16" name="Shape 2">
            <a:extLst>
              <a:ext uri="{FF2B5EF4-FFF2-40B4-BE49-F238E27FC236}">
                <a16:creationId xmlns:a16="http://schemas.microsoft.com/office/drawing/2014/main" id="{9CE9B4A6-F857-FC9F-ECC0-E61CCC239517}"/>
              </a:ext>
            </a:extLst>
          </p:cNvPr>
          <p:cNvSpPr/>
          <p:nvPr/>
        </p:nvSpPr>
        <p:spPr>
          <a:xfrm>
            <a:off x="602156" y="4621105"/>
            <a:ext cx="4045103" cy="3377887"/>
          </a:xfrm>
          <a:prstGeom prst="roundRect">
            <a:avLst>
              <a:gd name="adj" fmla="val 4110"/>
            </a:avLst>
          </a:prstGeom>
          <a:solidFill>
            <a:srgbClr val="FFFFFF"/>
          </a:solidFill>
          <a:ln w="30480">
            <a:solidFill>
              <a:srgbClr val="DFB8BC"/>
            </a:solidFill>
            <a:prstDash val="solid"/>
          </a:ln>
          <a:effectLst>
            <a:outerShdw blurRad="50800" dist="38100" dir="2700000" algn="tl" rotWithShape="0">
              <a:prstClr val="black">
                <a:alpha val="40000"/>
              </a:prstClr>
            </a:outerShdw>
          </a:effectLst>
        </p:spPr>
        <p:txBody>
          <a:bodyPr>
            <a:normAutofit/>
          </a:bodyPr>
          <a:lstStyle/>
          <a:p>
            <a:endParaRPr lang="en-US" dirty="0"/>
          </a:p>
        </p:txBody>
      </p:sp>
      <p:sp>
        <p:nvSpPr>
          <p:cNvPr id="17" name="Shape 3">
            <a:extLst>
              <a:ext uri="{FF2B5EF4-FFF2-40B4-BE49-F238E27FC236}">
                <a16:creationId xmlns:a16="http://schemas.microsoft.com/office/drawing/2014/main" id="{50102458-D27D-7128-3345-832865FF3270}"/>
              </a:ext>
            </a:extLst>
          </p:cNvPr>
          <p:cNvSpPr/>
          <p:nvPr/>
        </p:nvSpPr>
        <p:spPr>
          <a:xfrm>
            <a:off x="571676" y="4621105"/>
            <a:ext cx="116678" cy="3377887"/>
          </a:xfrm>
          <a:prstGeom prst="roundRect">
            <a:avLst>
              <a:gd name="adj" fmla="val 74638"/>
            </a:avLst>
          </a:prstGeom>
          <a:solidFill>
            <a:srgbClr val="DA1B2E"/>
          </a:solidFill>
          <a:ln/>
        </p:spPr>
        <p:txBody>
          <a:bodyPr/>
          <a:lstStyle/>
          <a:p>
            <a:endParaRPr lang="en-US"/>
          </a:p>
        </p:txBody>
      </p:sp>
      <p:sp>
        <p:nvSpPr>
          <p:cNvPr id="18" name="Text 4">
            <a:extLst>
              <a:ext uri="{FF2B5EF4-FFF2-40B4-BE49-F238E27FC236}">
                <a16:creationId xmlns:a16="http://schemas.microsoft.com/office/drawing/2014/main" id="{E67AB65B-D8C1-C371-D128-2B851B924ECC}"/>
              </a:ext>
            </a:extLst>
          </p:cNvPr>
          <p:cNvSpPr/>
          <p:nvPr/>
        </p:nvSpPr>
        <p:spPr>
          <a:xfrm>
            <a:off x="940652" y="4708473"/>
            <a:ext cx="3230531" cy="833308"/>
          </a:xfrm>
          <a:prstGeom prst="rect">
            <a:avLst/>
          </a:prstGeom>
          <a:noFill/>
          <a:ln/>
        </p:spPr>
        <p:txBody>
          <a:bodyPr wrap="none" lIns="0" tIns="0" rIns="0" bIns="0" rtlCol="0" anchor="t">
            <a:normAutofit fontScale="85000" lnSpcReduction="10000"/>
          </a:bodyPr>
          <a:lstStyle/>
          <a:p>
            <a:pPr>
              <a:lnSpc>
                <a:spcPts val="3350"/>
              </a:lnSpc>
            </a:pPr>
            <a:r>
              <a:rPr lang="en-US" sz="2650" dirty="0">
                <a:solidFill>
                  <a:srgbClr val="3B3535"/>
                </a:solidFill>
                <a:ea typeface="Sora Semi Bold" pitchFamily="34" charset="-122"/>
                <a:cs typeface="Sora Semi Bold" pitchFamily="34" charset="-120"/>
              </a:rPr>
              <a:t>Removed unnecessary </a:t>
            </a:r>
          </a:p>
          <a:p>
            <a:pPr>
              <a:lnSpc>
                <a:spcPts val="3350"/>
              </a:lnSpc>
            </a:pPr>
            <a:r>
              <a:rPr lang="en-US" sz="2650" dirty="0">
                <a:solidFill>
                  <a:srgbClr val="3B3535"/>
                </a:solidFill>
                <a:ea typeface="Sora Semi Bold" pitchFamily="34" charset="-122"/>
                <a:cs typeface="Sora Semi Bold" pitchFamily="34" charset="-120"/>
              </a:rPr>
              <a:t>columns</a:t>
            </a:r>
          </a:p>
        </p:txBody>
      </p:sp>
      <p:sp>
        <p:nvSpPr>
          <p:cNvPr id="19" name="Text 5">
            <a:extLst>
              <a:ext uri="{FF2B5EF4-FFF2-40B4-BE49-F238E27FC236}">
                <a16:creationId xmlns:a16="http://schemas.microsoft.com/office/drawing/2014/main" id="{612D63DB-66A6-E045-1CD2-72C92F72A557}"/>
              </a:ext>
            </a:extLst>
          </p:cNvPr>
          <p:cNvSpPr/>
          <p:nvPr/>
        </p:nvSpPr>
        <p:spPr>
          <a:xfrm>
            <a:off x="940652" y="5650663"/>
            <a:ext cx="3484729" cy="2303223"/>
          </a:xfrm>
          <a:prstGeom prst="rect">
            <a:avLst/>
          </a:prstGeom>
          <a:noFill/>
          <a:ln/>
        </p:spPr>
        <p:txBody>
          <a:bodyPr wrap="square" lIns="0" tIns="0" rIns="0" bIns="0" rtlCol="0" anchor="t"/>
          <a:lstStyle/>
          <a:p>
            <a:pPr>
              <a:lnSpc>
                <a:spcPts val="2700"/>
              </a:lnSpc>
            </a:pPr>
            <a:r>
              <a:rPr lang="en-US" dirty="0"/>
              <a:t>We removed columns that were not relevant to our analysis in order to simplify the dataset, reduce noise, and keep only the features that contribute to meaningful insights.</a:t>
            </a:r>
          </a:p>
        </p:txBody>
      </p:sp>
      <p:sp>
        <p:nvSpPr>
          <p:cNvPr id="20" name="Shape 6">
            <a:extLst>
              <a:ext uri="{FF2B5EF4-FFF2-40B4-BE49-F238E27FC236}">
                <a16:creationId xmlns:a16="http://schemas.microsoft.com/office/drawing/2014/main" id="{77F31C7C-5B22-8C04-ACFD-EF5CC2FAC7A6}"/>
              </a:ext>
            </a:extLst>
          </p:cNvPr>
          <p:cNvSpPr/>
          <p:nvPr/>
        </p:nvSpPr>
        <p:spPr>
          <a:xfrm>
            <a:off x="5045569" y="4621105"/>
            <a:ext cx="4045103" cy="3377887"/>
          </a:xfrm>
          <a:prstGeom prst="roundRect">
            <a:avLst>
              <a:gd name="adj" fmla="val 4110"/>
            </a:avLst>
          </a:prstGeom>
          <a:solidFill>
            <a:srgbClr val="FFFFFF"/>
          </a:solidFill>
          <a:ln w="30480">
            <a:solidFill>
              <a:srgbClr val="DFB8BC"/>
            </a:solidFill>
            <a:prstDash val="solid"/>
          </a:ln>
          <a:effectLst>
            <a:outerShdw blurRad="50800" dist="38100" dir="2700000" algn="tl" rotWithShape="0">
              <a:prstClr val="black">
                <a:alpha val="40000"/>
              </a:prstClr>
            </a:outerShdw>
          </a:effectLst>
        </p:spPr>
        <p:txBody>
          <a:bodyPr/>
          <a:lstStyle/>
          <a:p>
            <a:endParaRPr lang="en-US" dirty="0"/>
          </a:p>
        </p:txBody>
      </p:sp>
      <p:sp>
        <p:nvSpPr>
          <p:cNvPr id="21" name="Shape 7">
            <a:extLst>
              <a:ext uri="{FF2B5EF4-FFF2-40B4-BE49-F238E27FC236}">
                <a16:creationId xmlns:a16="http://schemas.microsoft.com/office/drawing/2014/main" id="{F2F5FA51-D702-854D-41F4-36064B4900B6}"/>
              </a:ext>
            </a:extLst>
          </p:cNvPr>
          <p:cNvSpPr/>
          <p:nvPr/>
        </p:nvSpPr>
        <p:spPr>
          <a:xfrm>
            <a:off x="5015089" y="4621105"/>
            <a:ext cx="116678" cy="3377887"/>
          </a:xfrm>
          <a:prstGeom prst="roundRect">
            <a:avLst>
              <a:gd name="adj" fmla="val 74638"/>
            </a:avLst>
          </a:prstGeom>
          <a:solidFill>
            <a:srgbClr val="DA1B2E"/>
          </a:solidFill>
          <a:ln/>
        </p:spPr>
        <p:txBody>
          <a:bodyPr/>
          <a:lstStyle/>
          <a:p>
            <a:endParaRPr lang="en-US"/>
          </a:p>
        </p:txBody>
      </p:sp>
      <p:sp>
        <p:nvSpPr>
          <p:cNvPr id="22" name="Text 8">
            <a:extLst>
              <a:ext uri="{FF2B5EF4-FFF2-40B4-BE49-F238E27FC236}">
                <a16:creationId xmlns:a16="http://schemas.microsoft.com/office/drawing/2014/main" id="{AE61FD15-9AE3-B9AF-B76F-2FD0A635B227}"/>
              </a:ext>
            </a:extLst>
          </p:cNvPr>
          <p:cNvSpPr/>
          <p:nvPr/>
        </p:nvSpPr>
        <p:spPr>
          <a:xfrm>
            <a:off x="5384063" y="4823446"/>
            <a:ext cx="3367368" cy="509108"/>
          </a:xfrm>
          <a:prstGeom prst="rect">
            <a:avLst/>
          </a:prstGeom>
          <a:noFill/>
          <a:ln/>
        </p:spPr>
        <p:txBody>
          <a:bodyPr wrap="none" lIns="0" tIns="0" rIns="0" bIns="0" rtlCol="0" anchor="t"/>
          <a:lstStyle/>
          <a:p>
            <a:pPr>
              <a:lnSpc>
                <a:spcPts val="3350"/>
              </a:lnSpc>
            </a:pPr>
            <a:r>
              <a:rPr lang="en-US" sz="2650" dirty="0">
                <a:solidFill>
                  <a:srgbClr val="3B3535"/>
                </a:solidFill>
                <a:ea typeface="Sora Semi Bold" pitchFamily="34" charset="-122"/>
                <a:cs typeface="Sora Semi Bold" pitchFamily="34" charset="-120"/>
              </a:rPr>
              <a:t>Replaced Values</a:t>
            </a:r>
          </a:p>
        </p:txBody>
      </p:sp>
      <p:sp>
        <p:nvSpPr>
          <p:cNvPr id="23" name="Text 9">
            <a:extLst>
              <a:ext uri="{FF2B5EF4-FFF2-40B4-BE49-F238E27FC236}">
                <a16:creationId xmlns:a16="http://schemas.microsoft.com/office/drawing/2014/main" id="{13467D75-ACB4-9210-F551-D56A2962F45D}"/>
              </a:ext>
            </a:extLst>
          </p:cNvPr>
          <p:cNvSpPr/>
          <p:nvPr/>
        </p:nvSpPr>
        <p:spPr>
          <a:xfrm>
            <a:off x="5506517" y="5621191"/>
            <a:ext cx="3484729" cy="1974191"/>
          </a:xfrm>
          <a:prstGeom prst="rect">
            <a:avLst/>
          </a:prstGeom>
          <a:noFill/>
          <a:ln/>
        </p:spPr>
        <p:txBody>
          <a:bodyPr wrap="square" lIns="0" tIns="0" rIns="0" bIns="0" rtlCol="0" anchor="t"/>
          <a:lstStyle/>
          <a:p>
            <a:pPr>
              <a:lnSpc>
                <a:spcPts val="2700"/>
              </a:lnSpc>
            </a:pPr>
            <a:r>
              <a:rPr lang="en-US" dirty="0"/>
              <a:t>We replaced numeric codes with descriptive labels (e.g., gender, cholesterol, glucose, activity) to make the dataset more readable and interpretable, improving clarity for analysis and visualization.</a:t>
            </a:r>
          </a:p>
        </p:txBody>
      </p:sp>
      <p:sp>
        <p:nvSpPr>
          <p:cNvPr id="24" name="Shape 10">
            <a:extLst>
              <a:ext uri="{FF2B5EF4-FFF2-40B4-BE49-F238E27FC236}">
                <a16:creationId xmlns:a16="http://schemas.microsoft.com/office/drawing/2014/main" id="{77A571A9-7CB2-8F7C-48AA-370AA00FEFC1}"/>
              </a:ext>
            </a:extLst>
          </p:cNvPr>
          <p:cNvSpPr/>
          <p:nvPr/>
        </p:nvSpPr>
        <p:spPr>
          <a:xfrm>
            <a:off x="9488981" y="4621105"/>
            <a:ext cx="4045217" cy="3377887"/>
          </a:xfrm>
          <a:prstGeom prst="roundRect">
            <a:avLst>
              <a:gd name="adj" fmla="val 4110"/>
            </a:avLst>
          </a:prstGeom>
          <a:solidFill>
            <a:srgbClr val="FFFFFF"/>
          </a:solidFill>
          <a:ln w="30480">
            <a:solidFill>
              <a:srgbClr val="DFB8BC"/>
            </a:solidFill>
            <a:prstDash val="solid"/>
          </a:ln>
          <a:effectLst>
            <a:outerShdw blurRad="50800" dist="38100" dir="2700000" algn="tl" rotWithShape="0">
              <a:prstClr val="black">
                <a:alpha val="40000"/>
              </a:prstClr>
            </a:outerShdw>
          </a:effectLst>
        </p:spPr>
        <p:txBody>
          <a:bodyPr/>
          <a:lstStyle/>
          <a:p>
            <a:endParaRPr lang="en-US"/>
          </a:p>
        </p:txBody>
      </p:sp>
      <p:sp>
        <p:nvSpPr>
          <p:cNvPr id="25" name="Shape 11">
            <a:extLst>
              <a:ext uri="{FF2B5EF4-FFF2-40B4-BE49-F238E27FC236}">
                <a16:creationId xmlns:a16="http://schemas.microsoft.com/office/drawing/2014/main" id="{777C0268-8899-DFC4-0DB2-CCE147024AD2}"/>
              </a:ext>
            </a:extLst>
          </p:cNvPr>
          <p:cNvSpPr/>
          <p:nvPr/>
        </p:nvSpPr>
        <p:spPr>
          <a:xfrm>
            <a:off x="9458501" y="4621105"/>
            <a:ext cx="116678" cy="3377887"/>
          </a:xfrm>
          <a:prstGeom prst="roundRect">
            <a:avLst>
              <a:gd name="adj" fmla="val 74638"/>
            </a:avLst>
          </a:prstGeom>
          <a:solidFill>
            <a:srgbClr val="DA1B2E"/>
          </a:solidFill>
          <a:ln/>
        </p:spPr>
        <p:txBody>
          <a:bodyPr/>
          <a:lstStyle/>
          <a:p>
            <a:endParaRPr lang="en-US"/>
          </a:p>
        </p:txBody>
      </p:sp>
      <p:sp>
        <p:nvSpPr>
          <p:cNvPr id="26" name="Text 12">
            <a:extLst>
              <a:ext uri="{FF2B5EF4-FFF2-40B4-BE49-F238E27FC236}">
                <a16:creationId xmlns:a16="http://schemas.microsoft.com/office/drawing/2014/main" id="{6954E291-0355-47CE-3DD0-1A67358C866E}"/>
              </a:ext>
            </a:extLst>
          </p:cNvPr>
          <p:cNvSpPr/>
          <p:nvPr/>
        </p:nvSpPr>
        <p:spPr>
          <a:xfrm>
            <a:off x="9827476" y="4730274"/>
            <a:ext cx="3484844" cy="811507"/>
          </a:xfrm>
          <a:prstGeom prst="rect">
            <a:avLst/>
          </a:prstGeom>
          <a:noFill/>
          <a:ln/>
        </p:spPr>
        <p:txBody>
          <a:bodyPr wrap="square" lIns="0" tIns="0" rIns="0" bIns="0" rtlCol="0" anchor="t"/>
          <a:lstStyle/>
          <a:p>
            <a:pPr>
              <a:lnSpc>
                <a:spcPts val="3350"/>
              </a:lnSpc>
            </a:pPr>
            <a:r>
              <a:rPr lang="en-US" sz="2650" dirty="0">
                <a:solidFill>
                  <a:srgbClr val="3B3535"/>
                </a:solidFill>
                <a:ea typeface="Sora Semi Bold" pitchFamily="34" charset="-122"/>
                <a:cs typeface="Sora Semi Bold" pitchFamily="34" charset="-120"/>
              </a:rPr>
              <a:t>Converted age from days to years</a:t>
            </a:r>
          </a:p>
        </p:txBody>
      </p:sp>
      <p:sp>
        <p:nvSpPr>
          <p:cNvPr id="27" name="Text 13">
            <a:extLst>
              <a:ext uri="{FF2B5EF4-FFF2-40B4-BE49-F238E27FC236}">
                <a16:creationId xmlns:a16="http://schemas.microsoft.com/office/drawing/2014/main" id="{292DA680-4FB5-5F92-D32A-C0CFCE1DE712}"/>
              </a:ext>
            </a:extLst>
          </p:cNvPr>
          <p:cNvSpPr/>
          <p:nvPr/>
        </p:nvSpPr>
        <p:spPr>
          <a:xfrm>
            <a:off x="9784408" y="5650663"/>
            <a:ext cx="3484844" cy="1974191"/>
          </a:xfrm>
          <a:prstGeom prst="rect">
            <a:avLst/>
          </a:prstGeom>
          <a:noFill/>
          <a:ln/>
        </p:spPr>
        <p:txBody>
          <a:bodyPr wrap="square" lIns="0" tIns="0" rIns="0" bIns="0" rtlCol="0" anchor="t"/>
          <a:lstStyle/>
          <a:p>
            <a:pPr>
              <a:lnSpc>
                <a:spcPts val="2700"/>
              </a:lnSpc>
            </a:pPr>
            <a:r>
              <a:rPr lang="en-US" dirty="0"/>
              <a:t>We converted the age values from days to years to make the data more understandable and meaningful for analysis and interpretation.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TotalTime>
  <Words>1871</Words>
  <Application>Microsoft Office PowerPoint</Application>
  <PresentationFormat>Custom</PresentationFormat>
  <Paragraphs>188</Paragraphs>
  <Slides>25</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Sora Semi Bold</vt:lpstr>
      <vt:lpstr>Sora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Computec</dc:creator>
  <cp:lastModifiedBy>mohanned tomple</cp:lastModifiedBy>
  <cp:revision>9</cp:revision>
  <dcterms:created xsi:type="dcterms:W3CDTF">2025-11-30T16:50:24Z</dcterms:created>
  <dcterms:modified xsi:type="dcterms:W3CDTF">2025-11-30T21:32:50Z</dcterms:modified>
</cp:coreProperties>
</file>